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34"/>
  </p:notesMasterIdLst>
  <p:sldIdLst>
    <p:sldId id="257" r:id="rId2"/>
    <p:sldId id="310" r:id="rId3"/>
    <p:sldId id="311" r:id="rId4"/>
    <p:sldId id="319" r:id="rId5"/>
    <p:sldId id="331" r:id="rId6"/>
    <p:sldId id="320" r:id="rId7"/>
    <p:sldId id="327" r:id="rId8"/>
    <p:sldId id="312" r:id="rId9"/>
    <p:sldId id="321" r:id="rId10"/>
    <p:sldId id="313" r:id="rId11"/>
    <p:sldId id="309" r:id="rId12"/>
    <p:sldId id="328" r:id="rId13"/>
    <p:sldId id="314" r:id="rId14"/>
    <p:sldId id="332" r:id="rId15"/>
    <p:sldId id="325" r:id="rId16"/>
    <p:sldId id="323" r:id="rId17"/>
    <p:sldId id="330" r:id="rId18"/>
    <p:sldId id="329" r:id="rId19"/>
    <p:sldId id="326" r:id="rId20"/>
    <p:sldId id="333" r:id="rId21"/>
    <p:sldId id="336" r:id="rId22"/>
    <p:sldId id="315" r:id="rId23"/>
    <p:sldId id="324" r:id="rId24"/>
    <p:sldId id="316" r:id="rId25"/>
    <p:sldId id="322" r:id="rId26"/>
    <p:sldId id="334" r:id="rId27"/>
    <p:sldId id="339" r:id="rId28"/>
    <p:sldId id="318" r:id="rId29"/>
    <p:sldId id="338" r:id="rId30"/>
    <p:sldId id="317" r:id="rId31"/>
    <p:sldId id="340" r:id="rId32"/>
    <p:sldId id="33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CC99FF"/>
    <a:srgbClr val="99CCFF"/>
    <a:srgbClr val="9999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904" autoAdjust="0"/>
    <p:restoredTop sz="94660"/>
  </p:normalViewPr>
  <p:slideViewPr>
    <p:cSldViewPr snapToGrid="0">
      <p:cViewPr varScale="1">
        <p:scale>
          <a:sx n="78" d="100"/>
          <a:sy n="78" d="100"/>
        </p:scale>
        <p:origin x="126" y="4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857027-47EB-4527-9B67-C3567AF9C7A5}" type="doc">
      <dgm:prSet loTypeId="urn:microsoft.com/office/officeart/2005/8/layout/arrow1" loCatId="relationship" qsTypeId="urn:microsoft.com/office/officeart/2005/8/quickstyle/simple3" qsCatId="simple" csTypeId="urn:microsoft.com/office/officeart/2005/8/colors/colorful2" csCatId="colorful" phldr="1"/>
      <dgm:spPr/>
      <dgm:t>
        <a:bodyPr/>
        <a:lstStyle/>
        <a:p>
          <a:endParaRPr lang="en-US" altLang="zh-CN"/>
        </a:p>
      </dgm:t>
    </dgm:pt>
    <dgm:pt modelId="{44874840-A340-4637-BEDB-CE2FCCFBC6AC}">
      <dgm:prSet phldrT="[Text]"/>
      <dgm:spPr/>
      <dgm:t>
        <a:bodyPr/>
        <a:lstStyle/>
        <a:p>
          <a:r>
            <a:rPr lang="en-US" altLang="zh-CN" dirty="0" smtClean="0"/>
            <a:t>Irony</a:t>
          </a:r>
          <a:endParaRPr lang="en-US" altLang="zh-CN" dirty="0"/>
        </a:p>
      </dgm:t>
    </dgm:pt>
    <dgm:pt modelId="{DED64B83-0750-4B3B-97B9-6A2318E04906}" type="parTrans" cxnId="{12A914ED-066F-4D86-A5C6-484ABA426ABF}">
      <dgm:prSet/>
      <dgm:spPr/>
      <dgm:t>
        <a:bodyPr/>
        <a:lstStyle/>
        <a:p>
          <a:endParaRPr lang="en-US" altLang="zh-CN"/>
        </a:p>
      </dgm:t>
    </dgm:pt>
    <dgm:pt modelId="{4DE32476-5176-4442-8F86-ED6CD06F69FC}" type="sibTrans" cxnId="{12A914ED-066F-4D86-A5C6-484ABA426ABF}">
      <dgm:prSet/>
      <dgm:spPr/>
      <dgm:t>
        <a:bodyPr/>
        <a:lstStyle/>
        <a:p>
          <a:endParaRPr lang="en-US" altLang="zh-CN"/>
        </a:p>
      </dgm:t>
    </dgm:pt>
    <dgm:pt modelId="{4F2C03E5-3D54-4D3E-8F24-492E9FE0D446}">
      <dgm:prSet phldrT="[Text]"/>
      <dgm:spPr/>
      <dgm:t>
        <a:bodyPr/>
        <a:lstStyle/>
        <a:p>
          <a:r>
            <a:rPr lang="en-US" altLang="zh-CN" dirty="0" smtClean="0"/>
            <a:t>Common-Sense</a:t>
          </a:r>
          <a:endParaRPr lang="en-US" altLang="zh-CN" dirty="0"/>
        </a:p>
      </dgm:t>
    </dgm:pt>
    <dgm:pt modelId="{EB799DFB-82C9-444F-B2DE-C4BF34E5DE8E}" type="parTrans" cxnId="{BA3151FF-55FF-4DFF-B741-2C038A1A02C1}">
      <dgm:prSet/>
      <dgm:spPr/>
      <dgm:t>
        <a:bodyPr/>
        <a:lstStyle/>
        <a:p>
          <a:endParaRPr lang="en-US" altLang="zh-CN"/>
        </a:p>
      </dgm:t>
    </dgm:pt>
    <dgm:pt modelId="{249299EA-AE36-44C7-A1D7-777E64D029EA}" type="sibTrans" cxnId="{BA3151FF-55FF-4DFF-B741-2C038A1A02C1}">
      <dgm:prSet/>
      <dgm:spPr/>
      <dgm:t>
        <a:bodyPr/>
        <a:lstStyle/>
        <a:p>
          <a:endParaRPr lang="en-US" altLang="zh-CN"/>
        </a:p>
      </dgm:t>
    </dgm:pt>
    <dgm:pt modelId="{AA949AE8-ACF0-451C-B195-B8F5772DE763}" type="pres">
      <dgm:prSet presAssocID="{2B857027-47EB-4527-9B67-C3567AF9C7A5}" presName="cycle" presStyleCnt="0">
        <dgm:presLayoutVars>
          <dgm:dir/>
          <dgm:resizeHandles val="exact"/>
        </dgm:presLayoutVars>
      </dgm:prSet>
      <dgm:spPr/>
    </dgm:pt>
    <dgm:pt modelId="{15F49F70-56E8-459C-A363-99D69AA27160}" type="pres">
      <dgm:prSet presAssocID="{44874840-A340-4637-BEDB-CE2FCCFBC6AC}" presName="arrow" presStyleLbl="node1" presStyleIdx="0" presStyleCnt="2">
        <dgm:presLayoutVars>
          <dgm:bulletEnabled val="1"/>
        </dgm:presLayoutVars>
      </dgm:prSet>
      <dgm:spPr/>
    </dgm:pt>
    <dgm:pt modelId="{9843C2ED-869B-4E99-9273-E9645F9AD278}" type="pres">
      <dgm:prSet presAssocID="{4F2C03E5-3D54-4D3E-8F24-492E9FE0D446}" presName="arrow" presStyleLbl="node1" presStyleIdx="1" presStyleCnt="2">
        <dgm:presLayoutVars>
          <dgm:bulletEnabled val="1"/>
        </dgm:presLayoutVars>
      </dgm:prSet>
      <dgm:spPr/>
    </dgm:pt>
  </dgm:ptLst>
  <dgm:cxnLst>
    <dgm:cxn modelId="{12A914ED-066F-4D86-A5C6-484ABA426ABF}" srcId="{2B857027-47EB-4527-9B67-C3567AF9C7A5}" destId="{44874840-A340-4637-BEDB-CE2FCCFBC6AC}" srcOrd="0" destOrd="0" parTransId="{DED64B83-0750-4B3B-97B9-6A2318E04906}" sibTransId="{4DE32476-5176-4442-8F86-ED6CD06F69FC}"/>
    <dgm:cxn modelId="{ED811010-0A63-44A5-8C2B-36E409E48F0C}" type="presOf" srcId="{2B857027-47EB-4527-9B67-C3567AF9C7A5}" destId="{AA949AE8-ACF0-451C-B195-B8F5772DE763}" srcOrd="0" destOrd="0" presId="urn:microsoft.com/office/officeart/2005/8/layout/arrow1"/>
    <dgm:cxn modelId="{BA3151FF-55FF-4DFF-B741-2C038A1A02C1}" srcId="{2B857027-47EB-4527-9B67-C3567AF9C7A5}" destId="{4F2C03E5-3D54-4D3E-8F24-492E9FE0D446}" srcOrd="1" destOrd="0" parTransId="{EB799DFB-82C9-444F-B2DE-C4BF34E5DE8E}" sibTransId="{249299EA-AE36-44C7-A1D7-777E64D029EA}"/>
    <dgm:cxn modelId="{578191BA-A1FD-4638-A16D-B99CF5C2DC4B}" type="presOf" srcId="{44874840-A340-4637-BEDB-CE2FCCFBC6AC}" destId="{15F49F70-56E8-459C-A363-99D69AA27160}" srcOrd="0" destOrd="0" presId="urn:microsoft.com/office/officeart/2005/8/layout/arrow1"/>
    <dgm:cxn modelId="{A5496662-CD9C-44FA-86C7-EDB85D419394}" type="presOf" srcId="{4F2C03E5-3D54-4D3E-8F24-492E9FE0D446}" destId="{9843C2ED-869B-4E99-9273-E9645F9AD278}" srcOrd="0" destOrd="0" presId="urn:microsoft.com/office/officeart/2005/8/layout/arrow1"/>
    <dgm:cxn modelId="{06794425-D360-4092-A852-FC1F64A04638}" type="presParOf" srcId="{AA949AE8-ACF0-451C-B195-B8F5772DE763}" destId="{15F49F70-56E8-459C-A363-99D69AA27160}" srcOrd="0" destOrd="0" presId="urn:microsoft.com/office/officeart/2005/8/layout/arrow1"/>
    <dgm:cxn modelId="{779C06D0-03E2-4979-8494-FEFAB94F6E18}" type="presParOf" srcId="{AA949AE8-ACF0-451C-B195-B8F5772DE763}" destId="{9843C2ED-869B-4E99-9273-E9645F9AD278}"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F04005-36AF-48EF-A2AD-E6B718542289}" type="doc">
      <dgm:prSet loTypeId="urn:microsoft.com/office/officeart/2005/8/layout/pyramid1" loCatId="pyramid" qsTypeId="urn:microsoft.com/office/officeart/2005/8/quickstyle/simple3" qsCatId="simple" csTypeId="urn:microsoft.com/office/officeart/2005/8/colors/colorful2" csCatId="colorful" phldr="1"/>
      <dgm:spPr/>
    </dgm:pt>
    <dgm:pt modelId="{2D40EAEE-58AA-4DDF-969E-BB6D37126AA6}">
      <dgm:prSet phldrT="[Text]"/>
      <dgm:spPr/>
      <dgm:t>
        <a:bodyPr/>
        <a:lstStyle/>
        <a:p>
          <a:r>
            <a:rPr lang="en-US" altLang="zh-CN" dirty="0" smtClean="0"/>
            <a:t>Other Fields of Knowledge (Scientific, Moral, etc.)</a:t>
          </a:r>
          <a:endParaRPr lang="en-US" altLang="zh-CN" dirty="0"/>
        </a:p>
      </dgm:t>
    </dgm:pt>
    <dgm:pt modelId="{C3FAE86C-D384-409D-99DF-77574B3FA056}" type="parTrans" cxnId="{92B59762-0C51-4C54-AD33-7163A9DCFC2D}">
      <dgm:prSet/>
      <dgm:spPr/>
      <dgm:t>
        <a:bodyPr/>
        <a:lstStyle/>
        <a:p>
          <a:endParaRPr lang="en-US" altLang="zh-CN"/>
        </a:p>
      </dgm:t>
    </dgm:pt>
    <dgm:pt modelId="{B2E4DFCA-8804-4DB1-9BA0-66E4D4B68179}" type="sibTrans" cxnId="{92B59762-0C51-4C54-AD33-7163A9DCFC2D}">
      <dgm:prSet/>
      <dgm:spPr/>
      <dgm:t>
        <a:bodyPr/>
        <a:lstStyle/>
        <a:p>
          <a:endParaRPr lang="en-US" altLang="zh-CN"/>
        </a:p>
      </dgm:t>
    </dgm:pt>
    <dgm:pt modelId="{0B44011F-1EA6-4212-ACDF-61D1AEC2E207}">
      <dgm:prSet phldrT="[Text]"/>
      <dgm:spPr/>
      <dgm:t>
        <a:bodyPr/>
        <a:lstStyle/>
        <a:p>
          <a:r>
            <a:rPr lang="en-US" altLang="zh-CN" dirty="0" smtClean="0"/>
            <a:t>Philosophical Theory of Knowledge/Mind</a:t>
          </a:r>
          <a:endParaRPr lang="en-US" altLang="zh-CN" dirty="0"/>
        </a:p>
      </dgm:t>
    </dgm:pt>
    <dgm:pt modelId="{3E2017FE-E053-4188-8363-2FBF78B16B1B}" type="parTrans" cxnId="{AC75ACD3-76F4-4A96-B96A-B9059A87CA04}">
      <dgm:prSet/>
      <dgm:spPr/>
      <dgm:t>
        <a:bodyPr/>
        <a:lstStyle/>
        <a:p>
          <a:endParaRPr lang="en-US" altLang="zh-CN"/>
        </a:p>
      </dgm:t>
    </dgm:pt>
    <dgm:pt modelId="{63794279-1850-477A-BF8E-7FEC4BD55E35}" type="sibTrans" cxnId="{AC75ACD3-76F4-4A96-B96A-B9059A87CA04}">
      <dgm:prSet/>
      <dgm:spPr/>
      <dgm:t>
        <a:bodyPr/>
        <a:lstStyle/>
        <a:p>
          <a:endParaRPr lang="en-US" altLang="zh-CN"/>
        </a:p>
      </dgm:t>
    </dgm:pt>
    <dgm:pt modelId="{4197F1F8-1B05-429B-970E-E9AB37CA307F}" type="pres">
      <dgm:prSet presAssocID="{88F04005-36AF-48EF-A2AD-E6B718542289}" presName="Name0" presStyleCnt="0">
        <dgm:presLayoutVars>
          <dgm:dir/>
          <dgm:animLvl val="lvl"/>
          <dgm:resizeHandles val="exact"/>
        </dgm:presLayoutVars>
      </dgm:prSet>
      <dgm:spPr/>
    </dgm:pt>
    <dgm:pt modelId="{081C9FD3-B152-46EA-B752-E33CBFD7D6B4}" type="pres">
      <dgm:prSet presAssocID="{2D40EAEE-58AA-4DDF-969E-BB6D37126AA6}" presName="Name8" presStyleCnt="0"/>
      <dgm:spPr/>
    </dgm:pt>
    <dgm:pt modelId="{BCFBDEED-A517-4A6B-B077-58327F5A9174}" type="pres">
      <dgm:prSet presAssocID="{2D40EAEE-58AA-4DDF-969E-BB6D37126AA6}" presName="level" presStyleLbl="node1" presStyleIdx="0" presStyleCnt="2" custScaleY="241463">
        <dgm:presLayoutVars>
          <dgm:chMax val="1"/>
          <dgm:bulletEnabled val="1"/>
        </dgm:presLayoutVars>
      </dgm:prSet>
      <dgm:spPr/>
      <dgm:t>
        <a:bodyPr/>
        <a:lstStyle/>
        <a:p>
          <a:endParaRPr lang="en-US" altLang="zh-CN"/>
        </a:p>
      </dgm:t>
    </dgm:pt>
    <dgm:pt modelId="{C5AB2FCC-E1A0-4787-AF82-20CE731E1E24}" type="pres">
      <dgm:prSet presAssocID="{2D40EAEE-58AA-4DDF-969E-BB6D37126AA6}" presName="levelTx" presStyleLbl="revTx" presStyleIdx="0" presStyleCnt="0">
        <dgm:presLayoutVars>
          <dgm:chMax val="1"/>
          <dgm:bulletEnabled val="1"/>
        </dgm:presLayoutVars>
      </dgm:prSet>
      <dgm:spPr/>
      <dgm:t>
        <a:bodyPr/>
        <a:lstStyle/>
        <a:p>
          <a:endParaRPr lang="en-US" altLang="zh-CN"/>
        </a:p>
      </dgm:t>
    </dgm:pt>
    <dgm:pt modelId="{226E3E5E-6D9C-45C6-98B0-CFC8E2FC3C65}" type="pres">
      <dgm:prSet presAssocID="{0B44011F-1EA6-4212-ACDF-61D1AEC2E207}" presName="Name8" presStyleCnt="0"/>
      <dgm:spPr/>
    </dgm:pt>
    <dgm:pt modelId="{44406628-5F1D-4442-8454-3CF9DD231E63}" type="pres">
      <dgm:prSet presAssocID="{0B44011F-1EA6-4212-ACDF-61D1AEC2E207}" presName="level" presStyleLbl="node1" presStyleIdx="1" presStyleCnt="2">
        <dgm:presLayoutVars>
          <dgm:chMax val="1"/>
          <dgm:bulletEnabled val="1"/>
        </dgm:presLayoutVars>
      </dgm:prSet>
      <dgm:spPr/>
      <dgm:t>
        <a:bodyPr/>
        <a:lstStyle/>
        <a:p>
          <a:endParaRPr lang="en-US" altLang="zh-CN"/>
        </a:p>
      </dgm:t>
    </dgm:pt>
    <dgm:pt modelId="{D699E3A3-1643-4121-BBDF-AF2B4A8FF813}" type="pres">
      <dgm:prSet presAssocID="{0B44011F-1EA6-4212-ACDF-61D1AEC2E207}" presName="levelTx" presStyleLbl="revTx" presStyleIdx="0" presStyleCnt="0">
        <dgm:presLayoutVars>
          <dgm:chMax val="1"/>
          <dgm:bulletEnabled val="1"/>
        </dgm:presLayoutVars>
      </dgm:prSet>
      <dgm:spPr/>
      <dgm:t>
        <a:bodyPr/>
        <a:lstStyle/>
        <a:p>
          <a:endParaRPr lang="en-US" altLang="zh-CN"/>
        </a:p>
      </dgm:t>
    </dgm:pt>
  </dgm:ptLst>
  <dgm:cxnLst>
    <dgm:cxn modelId="{58A9FA73-7DED-4375-909E-6BDF200B6722}" type="presOf" srcId="{2D40EAEE-58AA-4DDF-969E-BB6D37126AA6}" destId="{C5AB2FCC-E1A0-4787-AF82-20CE731E1E24}" srcOrd="1" destOrd="0" presId="urn:microsoft.com/office/officeart/2005/8/layout/pyramid1"/>
    <dgm:cxn modelId="{87C865D3-E14F-4CBD-91FA-75BBE6F59B66}" type="presOf" srcId="{0B44011F-1EA6-4212-ACDF-61D1AEC2E207}" destId="{44406628-5F1D-4442-8454-3CF9DD231E63}" srcOrd="0" destOrd="0" presId="urn:microsoft.com/office/officeart/2005/8/layout/pyramid1"/>
    <dgm:cxn modelId="{92B59762-0C51-4C54-AD33-7163A9DCFC2D}" srcId="{88F04005-36AF-48EF-A2AD-E6B718542289}" destId="{2D40EAEE-58AA-4DDF-969E-BB6D37126AA6}" srcOrd="0" destOrd="0" parTransId="{C3FAE86C-D384-409D-99DF-77574B3FA056}" sibTransId="{B2E4DFCA-8804-4DB1-9BA0-66E4D4B68179}"/>
    <dgm:cxn modelId="{AC75ACD3-76F4-4A96-B96A-B9059A87CA04}" srcId="{88F04005-36AF-48EF-A2AD-E6B718542289}" destId="{0B44011F-1EA6-4212-ACDF-61D1AEC2E207}" srcOrd="1" destOrd="0" parTransId="{3E2017FE-E053-4188-8363-2FBF78B16B1B}" sibTransId="{63794279-1850-477A-BF8E-7FEC4BD55E35}"/>
    <dgm:cxn modelId="{311429F6-DA2A-4A62-9DB1-77054B40976F}" type="presOf" srcId="{2D40EAEE-58AA-4DDF-969E-BB6D37126AA6}" destId="{BCFBDEED-A517-4A6B-B077-58327F5A9174}" srcOrd="0" destOrd="0" presId="urn:microsoft.com/office/officeart/2005/8/layout/pyramid1"/>
    <dgm:cxn modelId="{E544CEA7-D876-458D-94A0-44F3DA3DB438}" type="presOf" srcId="{88F04005-36AF-48EF-A2AD-E6B718542289}" destId="{4197F1F8-1B05-429B-970E-E9AB37CA307F}" srcOrd="0" destOrd="0" presId="urn:microsoft.com/office/officeart/2005/8/layout/pyramid1"/>
    <dgm:cxn modelId="{5661A7EB-815C-457C-BB23-753D6B141D52}" type="presOf" srcId="{0B44011F-1EA6-4212-ACDF-61D1AEC2E207}" destId="{D699E3A3-1643-4121-BBDF-AF2B4A8FF813}" srcOrd="1" destOrd="0" presId="urn:microsoft.com/office/officeart/2005/8/layout/pyramid1"/>
    <dgm:cxn modelId="{5268FB60-5CE4-4E94-8E05-6CDB9D454445}" type="presParOf" srcId="{4197F1F8-1B05-429B-970E-E9AB37CA307F}" destId="{081C9FD3-B152-46EA-B752-E33CBFD7D6B4}" srcOrd="0" destOrd="0" presId="urn:microsoft.com/office/officeart/2005/8/layout/pyramid1"/>
    <dgm:cxn modelId="{876212BE-CF40-4364-9F85-A1DF8D48E9F2}" type="presParOf" srcId="{081C9FD3-B152-46EA-B752-E33CBFD7D6B4}" destId="{BCFBDEED-A517-4A6B-B077-58327F5A9174}" srcOrd="0" destOrd="0" presId="urn:microsoft.com/office/officeart/2005/8/layout/pyramid1"/>
    <dgm:cxn modelId="{EDDDEF8F-0535-437D-92DE-9673BEBE7AAF}" type="presParOf" srcId="{081C9FD3-B152-46EA-B752-E33CBFD7D6B4}" destId="{C5AB2FCC-E1A0-4787-AF82-20CE731E1E24}" srcOrd="1" destOrd="0" presId="urn:microsoft.com/office/officeart/2005/8/layout/pyramid1"/>
    <dgm:cxn modelId="{4F0347C1-5E6A-4E25-99C3-744C1E8B31BE}" type="presParOf" srcId="{4197F1F8-1B05-429B-970E-E9AB37CA307F}" destId="{226E3E5E-6D9C-45C6-98B0-CFC8E2FC3C65}" srcOrd="1" destOrd="0" presId="urn:microsoft.com/office/officeart/2005/8/layout/pyramid1"/>
    <dgm:cxn modelId="{18FE26C0-A0F2-4925-8798-FF3E0E906A40}" type="presParOf" srcId="{226E3E5E-6D9C-45C6-98B0-CFC8E2FC3C65}" destId="{44406628-5F1D-4442-8454-3CF9DD231E63}" srcOrd="0" destOrd="0" presId="urn:microsoft.com/office/officeart/2005/8/layout/pyramid1"/>
    <dgm:cxn modelId="{C83D15E3-8483-45E8-B127-CB0EF1564498}" type="presParOf" srcId="{226E3E5E-6D9C-45C6-98B0-CFC8E2FC3C65}" destId="{D699E3A3-1643-4121-BBDF-AF2B4A8FF813}"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49F70-56E8-459C-A363-99D69AA27160}">
      <dsp:nvSpPr>
        <dsp:cNvPr id="0" name=""/>
        <dsp:cNvSpPr/>
      </dsp:nvSpPr>
      <dsp:spPr>
        <a:xfrm rot="16200000">
          <a:off x="138" y="440"/>
          <a:ext cx="1339826" cy="1339826"/>
        </a:xfrm>
        <a:prstGeom prst="upArrow">
          <a:avLst>
            <a:gd name="adj1" fmla="val 50000"/>
            <a:gd name="adj2" fmla="val 35000"/>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altLang="zh-CN" sz="1600" kern="1200" dirty="0" smtClean="0"/>
            <a:t>Irony</a:t>
          </a:r>
          <a:endParaRPr lang="en-US" altLang="zh-CN" sz="1600" kern="1200" dirty="0"/>
        </a:p>
      </dsp:txBody>
      <dsp:txXfrm rot="5400000">
        <a:off x="234609" y="335395"/>
        <a:ext cx="1105356" cy="669913"/>
      </dsp:txXfrm>
    </dsp:sp>
    <dsp:sp modelId="{9843C2ED-869B-4E99-9273-E9645F9AD278}">
      <dsp:nvSpPr>
        <dsp:cNvPr id="0" name=""/>
        <dsp:cNvSpPr/>
      </dsp:nvSpPr>
      <dsp:spPr>
        <a:xfrm rot="5400000">
          <a:off x="1521311" y="440"/>
          <a:ext cx="1339826" cy="1339826"/>
        </a:xfrm>
        <a:prstGeom prst="upArrow">
          <a:avLst>
            <a:gd name="adj1" fmla="val 50000"/>
            <a:gd name="adj2" fmla="val 35000"/>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altLang="zh-CN" sz="1600" kern="1200" dirty="0" smtClean="0"/>
            <a:t>Common-Sense</a:t>
          </a:r>
          <a:endParaRPr lang="en-US" altLang="zh-CN" sz="1600" kern="1200" dirty="0"/>
        </a:p>
      </dsp:txBody>
      <dsp:txXfrm rot="-5400000">
        <a:off x="1521312" y="335397"/>
        <a:ext cx="1105356" cy="669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BDEED-A517-4A6B-B077-58327F5A9174}">
      <dsp:nvSpPr>
        <dsp:cNvPr id="0" name=""/>
        <dsp:cNvSpPr/>
      </dsp:nvSpPr>
      <dsp:spPr>
        <a:xfrm>
          <a:off x="485964" y="0"/>
          <a:ext cx="2346848" cy="2193273"/>
        </a:xfrm>
        <a:prstGeom prst="trapezoid">
          <a:avLst>
            <a:gd name="adj" fmla="val 53501"/>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kern="1200" dirty="0" smtClean="0"/>
            <a:t>Other Fields of Knowledge (Scientific, Moral, etc.)</a:t>
          </a:r>
          <a:endParaRPr lang="en-US" altLang="zh-CN" sz="2100" kern="1200" dirty="0"/>
        </a:p>
      </dsp:txBody>
      <dsp:txXfrm>
        <a:off x="485964" y="0"/>
        <a:ext cx="2346848" cy="2193273"/>
      </dsp:txXfrm>
    </dsp:sp>
    <dsp:sp modelId="{44406628-5F1D-4442-8454-3CF9DD231E63}">
      <dsp:nvSpPr>
        <dsp:cNvPr id="0" name=""/>
        <dsp:cNvSpPr/>
      </dsp:nvSpPr>
      <dsp:spPr>
        <a:xfrm>
          <a:off x="0" y="2193273"/>
          <a:ext cx="3318777" cy="908327"/>
        </a:xfrm>
        <a:prstGeom prst="trapezoid">
          <a:avLst>
            <a:gd name="adj" fmla="val 53501"/>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kern="1200" dirty="0" smtClean="0"/>
            <a:t>Philosophical Theory of Knowledge/Mind</a:t>
          </a:r>
          <a:endParaRPr lang="en-US" altLang="zh-CN" sz="2100" kern="1200" dirty="0"/>
        </a:p>
      </dsp:txBody>
      <dsp:txXfrm>
        <a:off x="580785" y="2193273"/>
        <a:ext cx="2157205" cy="908327"/>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1FD5-AAD5-4F7F-B4DC-95B70202F2C5}" type="datetimeFigureOut">
              <a:rPr lang="zh-CN" altLang="en-US" smtClean="0"/>
              <a:t>2018/11/7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18ACB-5F64-4FE0-AEF2-50E65ACBD6F8}" type="slidenum">
              <a:rPr lang="zh-CN" altLang="en-US" smtClean="0"/>
              <a:t>‹#›</a:t>
            </a:fld>
            <a:endParaRPr lang="zh-CN" altLang="en-US"/>
          </a:p>
        </p:txBody>
      </p:sp>
    </p:spTree>
    <p:extLst>
      <p:ext uri="{BB962C8B-B14F-4D97-AF65-F5344CB8AC3E}">
        <p14:creationId xmlns:p14="http://schemas.microsoft.com/office/powerpoint/2010/main" val="32530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469781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767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51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591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811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11/7/2018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486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ltLang="zh-CN" smtClean="0"/>
              <a:t>Click to edit Master title style</a:t>
            </a:r>
            <a:endParaRPr lang="en-US" dirty="0"/>
          </a:p>
        </p:txBody>
      </p:sp>
    </p:spTree>
    <p:extLst>
      <p:ext uri="{BB962C8B-B14F-4D97-AF65-F5344CB8AC3E}">
        <p14:creationId xmlns:p14="http://schemas.microsoft.com/office/powerpoint/2010/main" val="3750485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4335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8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11/7/2018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7730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11/7/2018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9457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11/7/2018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32645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philosophy</a:t>
            </a:r>
            <a:br>
              <a:rPr lang="en-US" dirty="0" smtClean="0"/>
            </a:br>
            <a:r>
              <a:rPr lang="en-US" dirty="0" smtClean="0"/>
              <a:t>Lecture 9</a:t>
            </a:r>
            <a:endParaRPr lang="en-US" dirty="0"/>
          </a:p>
        </p:txBody>
      </p:sp>
      <p:sp>
        <p:nvSpPr>
          <p:cNvPr id="3" name="Subtitle 2"/>
          <p:cNvSpPr>
            <a:spLocks noGrp="1"/>
          </p:cNvSpPr>
          <p:nvPr>
            <p:ph type="subTitle" idx="1"/>
          </p:nvPr>
        </p:nvSpPr>
        <p:spPr>
          <a:xfrm>
            <a:off x="2695194" y="4352544"/>
            <a:ext cx="6801612" cy="1913174"/>
          </a:xfrm>
        </p:spPr>
        <p:txBody>
          <a:bodyPr>
            <a:normAutofit fontScale="92500" lnSpcReduction="10000"/>
          </a:bodyPr>
          <a:lstStyle/>
          <a:p>
            <a:r>
              <a:rPr lang="en-US" dirty="0" smtClean="0"/>
              <a:t>PHI1101</a:t>
            </a:r>
          </a:p>
          <a:p>
            <a:r>
              <a:rPr lang="en-US" dirty="0" smtClean="0"/>
              <a:t>Dr. Lucas Scripter</a:t>
            </a:r>
          </a:p>
          <a:p>
            <a:r>
              <a:rPr lang="en-US" dirty="0" smtClean="0"/>
              <a:t>Lecturer in General Education</a:t>
            </a:r>
          </a:p>
          <a:p>
            <a:r>
              <a:rPr lang="en-US" dirty="0" smtClean="0"/>
              <a:t>School of Humanities and Social Sciences</a:t>
            </a:r>
          </a:p>
          <a:p>
            <a:r>
              <a:rPr lang="en-US" dirty="0" smtClean="0"/>
              <a:t>Chinese University of Hong Kong, Shenzhen</a:t>
            </a:r>
            <a:endParaRPr lang="en-US" dirty="0"/>
          </a:p>
        </p:txBody>
      </p:sp>
    </p:spTree>
    <p:extLst>
      <p:ext uri="{BB962C8B-B14F-4D97-AF65-F5344CB8AC3E}">
        <p14:creationId xmlns:p14="http://schemas.microsoft.com/office/powerpoint/2010/main" val="321911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Richard </a:t>
            </a:r>
            <a:r>
              <a:rPr lang="en-US" altLang="zh-CN" dirty="0" err="1" smtClean="0"/>
              <a:t>rorty’s</a:t>
            </a:r>
            <a:r>
              <a:rPr lang="en-US" altLang="zh-CN" dirty="0" smtClean="0"/>
              <a:t> pragmatism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5902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Richard </a:t>
            </a:r>
            <a:r>
              <a:rPr lang="en-US" altLang="zh-CN" dirty="0" err="1" smtClean="0"/>
              <a:t>Rorty’s</a:t>
            </a:r>
            <a:r>
              <a:rPr lang="en-US" altLang="zh-CN" dirty="0"/>
              <a:t> </a:t>
            </a:r>
            <a:r>
              <a:rPr lang="en-US" altLang="zh-CN" dirty="0" smtClean="0"/>
              <a:t>major works</a:t>
            </a:r>
            <a:endParaRPr lang="zh-CN" altLang="en-US" dirty="0"/>
          </a:p>
        </p:txBody>
      </p:sp>
      <p:sp>
        <p:nvSpPr>
          <p:cNvPr id="3" name="Content Placeholder 2"/>
          <p:cNvSpPr>
            <a:spLocks noGrp="1"/>
          </p:cNvSpPr>
          <p:nvPr>
            <p:ph idx="1"/>
          </p:nvPr>
        </p:nvSpPr>
        <p:spPr>
          <a:xfrm>
            <a:off x="2231136" y="2638044"/>
            <a:ext cx="5786591" cy="3101983"/>
          </a:xfrm>
        </p:spPr>
        <p:txBody>
          <a:bodyPr>
            <a:normAutofit/>
          </a:bodyPr>
          <a:lstStyle/>
          <a:p>
            <a:r>
              <a:rPr lang="en-US" altLang="zh-CN" sz="1400" i="1" dirty="0" smtClean="0"/>
              <a:t>Philosophy and the Mirror of Nature </a:t>
            </a:r>
            <a:r>
              <a:rPr lang="en-US" altLang="zh-CN" sz="1400" dirty="0" smtClean="0"/>
              <a:t>(1979)</a:t>
            </a:r>
          </a:p>
          <a:p>
            <a:r>
              <a:rPr lang="en-US" altLang="zh-CN" sz="1400" i="1" dirty="0" smtClean="0"/>
              <a:t>Consequences of Pragmatism </a:t>
            </a:r>
            <a:r>
              <a:rPr lang="en-US" altLang="zh-CN" sz="1400" dirty="0" smtClean="0"/>
              <a:t>(1982)</a:t>
            </a:r>
            <a:endParaRPr lang="en-US" altLang="zh-CN" sz="1400" dirty="0" smtClean="0"/>
          </a:p>
          <a:p>
            <a:r>
              <a:rPr lang="en-US" altLang="zh-CN" sz="1400" i="1" dirty="0" smtClean="0"/>
              <a:t>Contingency, Irony, and Solidarity </a:t>
            </a:r>
            <a:r>
              <a:rPr lang="en-US" altLang="zh-CN" sz="1400" dirty="0" smtClean="0"/>
              <a:t>(1989)</a:t>
            </a:r>
          </a:p>
          <a:p>
            <a:r>
              <a:rPr lang="en-US" altLang="zh-CN" sz="1400" i="1" dirty="0" smtClean="0"/>
              <a:t>Objectivity, Relativism, and Truth: Philosophical Papers Vol. 1</a:t>
            </a:r>
            <a:r>
              <a:rPr lang="en-US" altLang="zh-CN" sz="1400" dirty="0" smtClean="0"/>
              <a:t> (1991)</a:t>
            </a:r>
          </a:p>
          <a:p>
            <a:r>
              <a:rPr lang="en-US" altLang="zh-CN" sz="1400" i="1" dirty="0" smtClean="0"/>
              <a:t>Essays on Heidegger and Others: Philosophical Papers Vol. 2 </a:t>
            </a:r>
            <a:r>
              <a:rPr lang="en-US" altLang="zh-CN" sz="1400" dirty="0" smtClean="0"/>
              <a:t>(1991)</a:t>
            </a:r>
          </a:p>
          <a:p>
            <a:r>
              <a:rPr lang="en-US" altLang="zh-CN" sz="1400" i="1" dirty="0" smtClean="0"/>
              <a:t>Truth and Progress: Philosophical Papers Vol. 3 </a:t>
            </a:r>
            <a:r>
              <a:rPr lang="en-US" altLang="zh-CN" sz="1400" dirty="0" smtClean="0"/>
              <a:t>(1998)</a:t>
            </a:r>
          </a:p>
          <a:p>
            <a:r>
              <a:rPr lang="en-US" altLang="zh-CN" sz="1400" i="1" dirty="0" smtClean="0"/>
              <a:t>Philosophy and Social Hope </a:t>
            </a:r>
            <a:r>
              <a:rPr lang="en-US" altLang="zh-CN" sz="1400" dirty="0" smtClean="0"/>
              <a:t>(2000)</a:t>
            </a:r>
          </a:p>
          <a:p>
            <a:r>
              <a:rPr lang="en-US" altLang="zh-CN" sz="1400" i="1" dirty="0" smtClean="0"/>
              <a:t>Philosophy as Cultural Politics: Philosophical Papers Vol. 4 </a:t>
            </a:r>
            <a:r>
              <a:rPr lang="en-US" altLang="zh-CN" sz="1400" dirty="0" smtClean="0"/>
              <a:t>(2007)</a:t>
            </a:r>
            <a:endParaRPr lang="zh-CN" alt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586" y="2638044"/>
            <a:ext cx="2038350" cy="2238375"/>
          </a:xfrm>
          <a:prstGeom prst="rect">
            <a:avLst/>
          </a:prstGeom>
        </p:spPr>
      </p:pic>
      <p:sp>
        <p:nvSpPr>
          <p:cNvPr id="6" name="TextBox 5"/>
          <p:cNvSpPr txBox="1"/>
          <p:nvPr/>
        </p:nvSpPr>
        <p:spPr>
          <a:xfrm>
            <a:off x="8322139" y="4876419"/>
            <a:ext cx="2149243" cy="307777"/>
          </a:xfrm>
          <a:prstGeom prst="rect">
            <a:avLst/>
          </a:prstGeom>
          <a:noFill/>
        </p:spPr>
        <p:txBody>
          <a:bodyPr wrap="none" rtlCol="0">
            <a:spAutoFit/>
          </a:bodyPr>
          <a:lstStyle/>
          <a:p>
            <a:r>
              <a:rPr lang="en-US" altLang="zh-CN" sz="1400" dirty="0" smtClean="0"/>
              <a:t>Richard </a:t>
            </a:r>
            <a:r>
              <a:rPr lang="en-US" altLang="zh-CN" sz="1400" dirty="0" err="1" smtClean="0"/>
              <a:t>Rorty</a:t>
            </a:r>
            <a:r>
              <a:rPr lang="en-US" altLang="zh-CN" sz="1400" dirty="0" smtClean="0"/>
              <a:t> (1931-2007)</a:t>
            </a:r>
            <a:endParaRPr lang="zh-CN" altLang="en-US" sz="1400" dirty="0"/>
          </a:p>
        </p:txBody>
      </p:sp>
    </p:spTree>
    <p:extLst>
      <p:ext uri="{BB962C8B-B14F-4D97-AF65-F5344CB8AC3E}">
        <p14:creationId xmlns:p14="http://schemas.microsoft.com/office/powerpoint/2010/main" val="165897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Rorty</a:t>
            </a:r>
            <a:r>
              <a:rPr lang="en-US" altLang="zh-CN" dirty="0" smtClean="0"/>
              <a:t> on his childhood</a:t>
            </a:r>
            <a:endParaRPr lang="zh-CN" altLang="en-US" dirty="0"/>
          </a:p>
        </p:txBody>
      </p:sp>
      <p:pic>
        <p:nvPicPr>
          <p:cNvPr id="4" name="Rorty Childhoo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29075" y="2638425"/>
            <a:ext cx="4135438" cy="3101975"/>
          </a:xfrm>
        </p:spPr>
      </p:pic>
    </p:spTree>
    <p:extLst>
      <p:ext uri="{BB962C8B-B14F-4D97-AF65-F5344CB8AC3E}">
        <p14:creationId xmlns:p14="http://schemas.microsoft.com/office/powerpoint/2010/main" val="29899506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Critique of the ‘mirror of nature’</a:t>
            </a:r>
            <a:endParaRPr lang="zh-CN" altLang="en-US" dirty="0"/>
          </a:p>
        </p:txBody>
      </p:sp>
      <p:sp>
        <p:nvSpPr>
          <p:cNvPr id="3" name="Content Placeholder 2"/>
          <p:cNvSpPr>
            <a:spLocks noGrp="1"/>
          </p:cNvSpPr>
          <p:nvPr>
            <p:ph sz="half" idx="1"/>
          </p:nvPr>
        </p:nvSpPr>
        <p:spPr>
          <a:xfrm>
            <a:off x="1581912" y="2638044"/>
            <a:ext cx="5671504" cy="3101982"/>
          </a:xfrm>
        </p:spPr>
        <p:txBody>
          <a:bodyPr/>
          <a:lstStyle/>
          <a:p>
            <a:r>
              <a:rPr lang="en-US" altLang="zh-CN" dirty="0" err="1" smtClean="0"/>
              <a:t>Rorty’s</a:t>
            </a:r>
            <a:r>
              <a:rPr lang="en-US" altLang="zh-CN" dirty="0" smtClean="0"/>
              <a:t> work </a:t>
            </a:r>
            <a:r>
              <a:rPr lang="en-US" altLang="zh-CN" i="1" dirty="0" smtClean="0"/>
              <a:t>Philosophy and the Mirror of Nature</a:t>
            </a:r>
            <a:r>
              <a:rPr lang="en-US" altLang="zh-CN" dirty="0" smtClean="0"/>
              <a:t> developed a pragmatist criticism of the assumption that epistemology involved ‘mirroring’ or ‘representing’ nature.</a:t>
            </a:r>
          </a:p>
          <a:p>
            <a:r>
              <a:rPr lang="en-US" altLang="zh-CN" dirty="0" err="1" smtClean="0"/>
              <a:t>Rorty’s</a:t>
            </a:r>
            <a:r>
              <a:rPr lang="en-US" altLang="zh-CN" dirty="0" smtClean="0"/>
              <a:t> development of pragmatism drew on the analytic philosophical movement, especially Wittgenstein, Quine, and </a:t>
            </a:r>
            <a:r>
              <a:rPr lang="en-US" altLang="zh-CN" dirty="0" err="1" smtClean="0"/>
              <a:t>Sellars</a:t>
            </a:r>
            <a:r>
              <a:rPr lang="en-US" altLang="zh-CN" dirty="0" smtClean="0"/>
              <a:t>.</a:t>
            </a:r>
          </a:p>
          <a:p>
            <a:r>
              <a:rPr lang="en-US" altLang="zh-CN" dirty="0" smtClean="0"/>
              <a:t>Compared to previous pragmatists, </a:t>
            </a:r>
            <a:r>
              <a:rPr lang="en-US" altLang="zh-CN" dirty="0" err="1" smtClean="0"/>
              <a:t>Rorty’s</a:t>
            </a:r>
            <a:r>
              <a:rPr lang="en-US" altLang="zh-CN" dirty="0" smtClean="0"/>
              <a:t> work is post-’linguistic turn’ and thus places a heavy emphasis on the place of language.</a:t>
            </a:r>
            <a:endParaRPr lang="en-US" altLang="zh-CN" dirty="0" smtClean="0"/>
          </a:p>
        </p:txBody>
      </p:sp>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145" r="17595"/>
          <a:stretch/>
        </p:blipFill>
        <p:spPr>
          <a:xfrm>
            <a:off x="7461901" y="2638425"/>
            <a:ext cx="2024348" cy="3101975"/>
          </a:xfrm>
          <a:prstGeom prst="rect">
            <a:avLst/>
          </a:prstGeom>
        </p:spPr>
      </p:pic>
    </p:spTree>
    <p:extLst>
      <p:ext uri="{BB962C8B-B14F-4D97-AF65-F5344CB8AC3E}">
        <p14:creationId xmlns:p14="http://schemas.microsoft.com/office/powerpoint/2010/main" val="260677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Rejecting the ‘mirror or nature’</a:t>
            </a:r>
            <a:endParaRPr lang="zh-CN" altLang="en-US" dirty="0"/>
          </a:p>
        </p:txBody>
      </p:sp>
      <p:pic>
        <p:nvPicPr>
          <p:cNvPr id="10" name="Content Placeholder 9" descr="The Power of Socio-Cultural Programming | Voices from the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23088" y="2638425"/>
            <a:ext cx="3101975" cy="3101975"/>
          </a:xfrm>
        </p:spPr>
      </p:pic>
      <p:pic>
        <p:nvPicPr>
          <p:cNvPr id="9" name="Content Placeholder 6" descr="Mirror PNG"/>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649148" y="2638425"/>
            <a:ext cx="4135966" cy="3101975"/>
          </a:xfrm>
        </p:spPr>
      </p:pic>
      <p:sp>
        <p:nvSpPr>
          <p:cNvPr id="11" name="Right Arrow 10"/>
          <p:cNvSpPr/>
          <p:nvPr/>
        </p:nvSpPr>
        <p:spPr>
          <a:xfrm>
            <a:off x="5546124" y="3793524"/>
            <a:ext cx="1099751" cy="49427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TextBox 11"/>
          <p:cNvSpPr txBox="1"/>
          <p:nvPr/>
        </p:nvSpPr>
        <p:spPr>
          <a:xfrm>
            <a:off x="2460921" y="5902247"/>
            <a:ext cx="2512419" cy="646331"/>
          </a:xfrm>
          <a:prstGeom prst="rect">
            <a:avLst/>
          </a:prstGeom>
          <a:noFill/>
        </p:spPr>
        <p:txBody>
          <a:bodyPr wrap="none" rtlCol="0">
            <a:spAutoFit/>
          </a:bodyPr>
          <a:lstStyle/>
          <a:p>
            <a:pPr algn="ctr"/>
            <a:r>
              <a:rPr lang="en-US" altLang="zh-CN" dirty="0" smtClean="0"/>
              <a:t>Justification as mirroring </a:t>
            </a:r>
          </a:p>
          <a:p>
            <a:pPr algn="ctr"/>
            <a:r>
              <a:rPr lang="en-US" altLang="zh-CN" dirty="0"/>
              <a:t>t</a:t>
            </a:r>
            <a:r>
              <a:rPr lang="en-US" altLang="zh-CN" dirty="0" smtClean="0"/>
              <a:t>he </a:t>
            </a:r>
            <a:r>
              <a:rPr lang="en-US" altLang="zh-CN" dirty="0"/>
              <a:t>w</a:t>
            </a:r>
            <a:r>
              <a:rPr lang="en-US" altLang="zh-CN" dirty="0" smtClean="0"/>
              <a:t>orld</a:t>
            </a:r>
          </a:p>
        </p:txBody>
      </p:sp>
      <p:sp>
        <p:nvSpPr>
          <p:cNvPr id="13" name="TextBox 12"/>
          <p:cNvSpPr txBox="1"/>
          <p:nvPr/>
        </p:nvSpPr>
        <p:spPr>
          <a:xfrm>
            <a:off x="7644264" y="5902246"/>
            <a:ext cx="1659620" cy="646331"/>
          </a:xfrm>
          <a:prstGeom prst="rect">
            <a:avLst/>
          </a:prstGeom>
          <a:noFill/>
        </p:spPr>
        <p:txBody>
          <a:bodyPr wrap="none" rtlCol="0">
            <a:spAutoFit/>
          </a:bodyPr>
          <a:lstStyle/>
          <a:p>
            <a:pPr algn="ctr"/>
            <a:r>
              <a:rPr lang="en-US" altLang="zh-CN" dirty="0" smtClean="0"/>
              <a:t>Justification as a</a:t>
            </a:r>
          </a:p>
          <a:p>
            <a:pPr algn="ctr"/>
            <a:r>
              <a:rPr lang="en-US" altLang="zh-CN" dirty="0" smtClean="0"/>
              <a:t>social </a:t>
            </a:r>
            <a:r>
              <a:rPr lang="en-US" altLang="zh-CN" dirty="0"/>
              <a:t>p</a:t>
            </a:r>
            <a:r>
              <a:rPr lang="en-US" altLang="zh-CN" dirty="0" smtClean="0"/>
              <a:t>ractice</a:t>
            </a:r>
          </a:p>
        </p:txBody>
      </p:sp>
    </p:spTree>
    <p:extLst>
      <p:ext uri="{BB962C8B-B14F-4D97-AF65-F5344CB8AC3E}">
        <p14:creationId xmlns:p14="http://schemas.microsoft.com/office/powerpoint/2010/main" val="2816086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 of the correspondence theory of truth</a:t>
            </a:r>
            <a:endParaRPr lang="en-US" dirty="0"/>
          </a:p>
        </p:txBody>
      </p:sp>
      <p:sp>
        <p:nvSpPr>
          <p:cNvPr id="3" name="Content Placeholder 2"/>
          <p:cNvSpPr>
            <a:spLocks noGrp="1"/>
          </p:cNvSpPr>
          <p:nvPr>
            <p:ph sz="half" idx="1"/>
          </p:nvPr>
        </p:nvSpPr>
        <p:spPr>
          <a:xfrm>
            <a:off x="1581912" y="2638044"/>
            <a:ext cx="5523223" cy="3101982"/>
          </a:xfrm>
        </p:spPr>
        <p:txBody>
          <a:bodyPr>
            <a:normAutofit lnSpcReduction="10000"/>
          </a:bodyPr>
          <a:lstStyle/>
          <a:p>
            <a:r>
              <a:rPr lang="en-US" dirty="0" err="1" smtClean="0"/>
              <a:t>Rorty</a:t>
            </a:r>
            <a:r>
              <a:rPr lang="en-US" dirty="0" smtClean="0"/>
              <a:t> rejects the idea that ‘truth’ involves a language mapping onto the world:</a:t>
            </a:r>
          </a:p>
          <a:p>
            <a:pPr lvl="1"/>
            <a:r>
              <a:rPr lang="en-US" dirty="0" smtClean="0"/>
              <a:t>“</a:t>
            </a:r>
            <a:r>
              <a:rPr lang="en-US" dirty="0" smtClean="0"/>
              <a:t>To say that truth is not out there is simply to say that where there are no sentences there is no truth, that sentences are elements of human languages, and that human languages are human creations. Truth cannot be out there—cannot exist independently of the human mind—because sentences cannot so exist, or be out there. The world is out there, but descriptions of the world are not. Only descriptions of the world can be true and false. The world on its own—unaided by the describing activities of human beings—cannot.” (</a:t>
            </a:r>
            <a:r>
              <a:rPr lang="en-US" i="1" dirty="0" smtClean="0"/>
              <a:t>CIS</a:t>
            </a:r>
            <a:r>
              <a:rPr lang="en-US" dirty="0" smtClean="0"/>
              <a:t>, p. 5)</a:t>
            </a:r>
            <a:endParaRPr lang="en-US" dirty="0"/>
          </a:p>
        </p:txBody>
      </p:sp>
      <p:pic>
        <p:nvPicPr>
          <p:cNvPr id="5" name="Content Placeholder 4" descr="File:Globe of language.pn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90487" y="3229862"/>
            <a:ext cx="3638078" cy="1918346"/>
          </a:xfrm>
        </p:spPr>
      </p:pic>
    </p:spTree>
    <p:extLst>
      <p:ext uri="{BB962C8B-B14F-4D97-AF65-F5344CB8AC3E}">
        <p14:creationId xmlns:p14="http://schemas.microsoft.com/office/powerpoint/2010/main" val="1546467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meta-language for choosing vocabularies</a:t>
            </a:r>
            <a:endParaRPr lang="en-US" dirty="0"/>
          </a:p>
        </p:txBody>
      </p:sp>
      <p:sp>
        <p:nvSpPr>
          <p:cNvPr id="3" name="Content Placeholder 2"/>
          <p:cNvSpPr>
            <a:spLocks noGrp="1"/>
          </p:cNvSpPr>
          <p:nvPr>
            <p:ph sz="half" idx="1"/>
          </p:nvPr>
        </p:nvSpPr>
        <p:spPr>
          <a:xfrm>
            <a:off x="2231136" y="2638044"/>
            <a:ext cx="7827264" cy="3101982"/>
          </a:xfrm>
        </p:spPr>
        <p:txBody>
          <a:bodyPr>
            <a:normAutofit fontScale="85000" lnSpcReduction="20000"/>
          </a:bodyPr>
          <a:lstStyle/>
          <a:p>
            <a:r>
              <a:rPr lang="en-US" dirty="0" smtClean="0"/>
              <a:t>“there is no way to step outside the various vocabularies we have employed and find a </a:t>
            </a:r>
            <a:r>
              <a:rPr lang="en-US" dirty="0" err="1" smtClean="0"/>
              <a:t>metavocabulary</a:t>
            </a:r>
            <a:r>
              <a:rPr lang="en-US" dirty="0" smtClean="0"/>
              <a:t> which somehow takes account of </a:t>
            </a:r>
            <a:r>
              <a:rPr lang="en-US" i="1" dirty="0" smtClean="0"/>
              <a:t>all possible </a:t>
            </a:r>
            <a:r>
              <a:rPr lang="en-US" dirty="0" smtClean="0"/>
              <a:t>vocabularies, all possible ways of judging and feeling.” (</a:t>
            </a:r>
            <a:r>
              <a:rPr lang="en-US" i="1" dirty="0" smtClean="0"/>
              <a:t>CIS, </a:t>
            </a:r>
            <a:r>
              <a:rPr lang="en-US" dirty="0" smtClean="0"/>
              <a:t>p. xvi)</a:t>
            </a:r>
          </a:p>
          <a:p>
            <a:r>
              <a:rPr lang="en-US" dirty="0" smtClean="0"/>
              <a:t>“The world does not speak. Only we do. The world can, once we have programmed ourselves with a language, cause us to hold beliefs. But it cannot propose a language for us to speak. Only other human beings can do that. The realization that the world does not tell us what language games to play should not, however, lead us to say that a decision about which to play is arbitrary, nor to say that it is the expression of something deep within us. The moral is not that the objective criteria for choice of vocabulary should be replaced with subjective criteria, reasons with will or feeling. It is rather that the notion of criteria and choice (including that of ‘arbitrary’ choice) are no longer in point when it comes to changes from one language game to another. Europe did not </a:t>
            </a:r>
            <a:r>
              <a:rPr lang="en-US" i="1" dirty="0" smtClean="0"/>
              <a:t>decide </a:t>
            </a:r>
            <a:r>
              <a:rPr lang="en-US" dirty="0" smtClean="0"/>
              <a:t>to accept the idiom of Romantic poetry, or of socialist politics, or of Galilean mechanics. That short of shift was no more an act of will than it was a result of argument. Rather, Europe gradually lost the habit of using certain words and gradually acquired the habit of using others.” (CIS, p. 6)</a:t>
            </a:r>
            <a:endParaRPr lang="en-US" dirty="0"/>
          </a:p>
        </p:txBody>
      </p:sp>
    </p:spTree>
    <p:extLst>
      <p:ext uri="{BB962C8B-B14F-4D97-AF65-F5344CB8AC3E}">
        <p14:creationId xmlns:p14="http://schemas.microsoft.com/office/powerpoint/2010/main" val="3644945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Two interpretations of ‘objectivity’</a:t>
            </a:r>
            <a:endParaRPr lang="zh-CN" altLang="en-US" dirty="0"/>
          </a:p>
        </p:txBody>
      </p:sp>
      <p:sp>
        <p:nvSpPr>
          <p:cNvPr id="3" name="Content Placeholder 2"/>
          <p:cNvSpPr>
            <a:spLocks noGrp="1"/>
          </p:cNvSpPr>
          <p:nvPr>
            <p:ph sz="half" idx="1"/>
          </p:nvPr>
        </p:nvSpPr>
        <p:spPr/>
        <p:txBody>
          <a:bodyPr/>
          <a:lstStyle/>
          <a:p>
            <a:r>
              <a:rPr lang="en-US" altLang="zh-CN" b="1" i="1" dirty="0" smtClean="0"/>
              <a:t>Objectivity</a:t>
            </a:r>
            <a:r>
              <a:rPr lang="en-US" altLang="zh-CN" b="1" dirty="0" smtClean="0"/>
              <a:t> as Correspondence</a:t>
            </a:r>
          </a:p>
          <a:p>
            <a:pPr lvl="1"/>
            <a:r>
              <a:rPr lang="en-US" altLang="zh-CN" dirty="0" smtClean="0"/>
              <a:t>A belief is objectively true if it correctly maps on to reality or the way things are.</a:t>
            </a:r>
            <a:endParaRPr lang="zh-CN" altLang="en-US" dirty="0"/>
          </a:p>
        </p:txBody>
      </p:sp>
      <p:sp>
        <p:nvSpPr>
          <p:cNvPr id="4" name="Content Placeholder 3"/>
          <p:cNvSpPr>
            <a:spLocks noGrp="1"/>
          </p:cNvSpPr>
          <p:nvPr>
            <p:ph sz="half" idx="2"/>
          </p:nvPr>
        </p:nvSpPr>
        <p:spPr/>
        <p:txBody>
          <a:bodyPr/>
          <a:lstStyle/>
          <a:p>
            <a:r>
              <a:rPr lang="en-US" altLang="zh-CN" b="1" i="1" dirty="0" smtClean="0"/>
              <a:t>Objectivity</a:t>
            </a:r>
            <a:r>
              <a:rPr lang="en-US" altLang="zh-CN" b="1" dirty="0" smtClean="0"/>
              <a:t> as Agreement</a:t>
            </a:r>
          </a:p>
          <a:p>
            <a:pPr lvl="1"/>
            <a:r>
              <a:rPr lang="en-US" altLang="zh-CN" dirty="0" smtClean="0"/>
              <a:t>A belief is objectively true if it is reached by a rationally informed consensus.</a:t>
            </a:r>
          </a:p>
        </p:txBody>
      </p:sp>
      <p:pic>
        <p:nvPicPr>
          <p:cNvPr id="5" name="Picture 4" descr="File:Copy font awesome.svg - Wikimedia Comm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640" y="3820160"/>
            <a:ext cx="2199640" cy="2199640"/>
          </a:xfrm>
          <a:prstGeom prst="rect">
            <a:avLst/>
          </a:prstGeom>
        </p:spPr>
      </p:pic>
      <p:pic>
        <p:nvPicPr>
          <p:cNvPr id="8" name="Picture 7" descr="File:Handshake, by Davi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411" y="3957955"/>
            <a:ext cx="2914537" cy="1924050"/>
          </a:xfrm>
          <a:prstGeom prst="rect">
            <a:avLst/>
          </a:prstGeom>
        </p:spPr>
      </p:pic>
      <p:sp>
        <p:nvSpPr>
          <p:cNvPr id="9" name="TextBox 8"/>
          <p:cNvSpPr txBox="1"/>
          <p:nvPr/>
        </p:nvSpPr>
        <p:spPr>
          <a:xfrm>
            <a:off x="5373718" y="6319520"/>
            <a:ext cx="1444563" cy="276999"/>
          </a:xfrm>
          <a:prstGeom prst="rect">
            <a:avLst/>
          </a:prstGeom>
          <a:noFill/>
        </p:spPr>
        <p:txBody>
          <a:bodyPr wrap="none" rtlCol="0">
            <a:spAutoFit/>
          </a:bodyPr>
          <a:lstStyle/>
          <a:p>
            <a:r>
              <a:rPr lang="en-US" altLang="zh-CN" sz="1200" dirty="0" smtClean="0"/>
              <a:t>(See PMN, pp. 333ff)</a:t>
            </a:r>
            <a:endParaRPr lang="zh-CN" altLang="en-US" sz="1200" dirty="0"/>
          </a:p>
        </p:txBody>
      </p:sp>
    </p:spTree>
    <p:extLst>
      <p:ext uri="{BB962C8B-B14F-4D97-AF65-F5344CB8AC3E}">
        <p14:creationId xmlns:p14="http://schemas.microsoft.com/office/powerpoint/2010/main" val="3656139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Normal and abnormal discourse</a:t>
            </a:r>
            <a:endParaRPr lang="zh-CN" altLang="en-US" dirty="0"/>
          </a:p>
        </p:txBody>
      </p:sp>
      <p:sp>
        <p:nvSpPr>
          <p:cNvPr id="3" name="Content Placeholder 2"/>
          <p:cNvSpPr>
            <a:spLocks noGrp="1"/>
          </p:cNvSpPr>
          <p:nvPr>
            <p:ph sz="half" idx="1"/>
          </p:nvPr>
        </p:nvSpPr>
        <p:spPr>
          <a:xfrm>
            <a:off x="1581912" y="2638044"/>
            <a:ext cx="6789928" cy="3732276"/>
          </a:xfrm>
        </p:spPr>
        <p:txBody>
          <a:bodyPr>
            <a:normAutofit fontScale="92500" lnSpcReduction="20000"/>
          </a:bodyPr>
          <a:lstStyle/>
          <a:p>
            <a:r>
              <a:rPr lang="en-US" altLang="zh-CN" dirty="0" smtClean="0"/>
              <a:t>Modelling his argument based on Kuhn’s distinction between “normal science” and “abnormal science,” </a:t>
            </a:r>
            <a:r>
              <a:rPr lang="en-US" altLang="zh-CN" dirty="0" err="1" smtClean="0"/>
              <a:t>Rorty</a:t>
            </a:r>
            <a:r>
              <a:rPr lang="en-US" altLang="zh-CN" dirty="0" smtClean="0"/>
              <a:t> distinguishes between two types of human language use:</a:t>
            </a:r>
          </a:p>
          <a:p>
            <a:pPr lvl="1"/>
            <a:r>
              <a:rPr lang="en-US" altLang="zh-CN" b="1" dirty="0" smtClean="0"/>
              <a:t>Normal Discourse</a:t>
            </a:r>
            <a:r>
              <a:rPr lang="en-US" altLang="zh-CN" dirty="0" smtClean="0"/>
              <a:t> (governed by agreed-upon conventions):</a:t>
            </a:r>
          </a:p>
          <a:p>
            <a:pPr lvl="2"/>
            <a:r>
              <a:rPr lang="en-US" altLang="zh-CN" sz="1400" dirty="0" smtClean="0"/>
              <a:t>“Normal discourse…is any discourse (scientific, political, theological, or whatever) which embodies agreed-upon criteria for reaching agreement.” (PMN, p. 11)</a:t>
            </a:r>
          </a:p>
          <a:p>
            <a:pPr lvl="2"/>
            <a:r>
              <a:rPr lang="en-US" altLang="zh-CN" sz="1400" dirty="0" smtClean="0"/>
              <a:t>“normal discourse is that which is conducted within an agreed-upon set of conventions about what counts as a relevant contribution, what counts as answering a question, what counts as having a good argument for that answer or a good criticism of it.” (PMN, p. 320)</a:t>
            </a:r>
          </a:p>
          <a:p>
            <a:pPr lvl="1"/>
            <a:r>
              <a:rPr lang="en-US" altLang="zh-CN" b="1" dirty="0" smtClean="0"/>
              <a:t>Abnormal Discourse</a:t>
            </a:r>
            <a:r>
              <a:rPr lang="en-US" altLang="zh-CN" dirty="0" smtClean="0"/>
              <a:t> (not governed by agreed-upon conventions):</a:t>
            </a:r>
          </a:p>
          <a:p>
            <a:pPr lvl="2"/>
            <a:r>
              <a:rPr lang="en-US" altLang="zh-CN" sz="1500" dirty="0" smtClean="0"/>
              <a:t>“abnormal discourse is any which lacks such criteria [for reaching agreement]” (PMN, p. 11)</a:t>
            </a:r>
          </a:p>
          <a:p>
            <a:pPr lvl="2"/>
            <a:r>
              <a:rPr lang="en-US" altLang="zh-CN" sz="1500" dirty="0" smtClean="0"/>
              <a:t>“Abnormal discourse is what happens when someone joins in the discourse who is ignorant of these conventions or who sets them aside.” (PMN, p. 320)</a:t>
            </a:r>
            <a:endParaRPr lang="zh-CN" altLang="en-US" sz="1500"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608253" y="3318765"/>
            <a:ext cx="1352611" cy="2116836"/>
          </a:xfrm>
        </p:spPr>
      </p:pic>
    </p:spTree>
    <p:extLst>
      <p:ext uri="{BB962C8B-B14F-4D97-AF65-F5344CB8AC3E}">
        <p14:creationId xmlns:p14="http://schemas.microsoft.com/office/powerpoint/2010/main" val="3789237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Rorty’s</a:t>
            </a:r>
            <a:r>
              <a:rPr lang="en-US" dirty="0" smtClean="0"/>
              <a:t> Instrumentalist view of Science</a:t>
            </a:r>
            <a:endParaRPr lang="en-US" dirty="0"/>
          </a:p>
        </p:txBody>
      </p:sp>
      <p:sp>
        <p:nvSpPr>
          <p:cNvPr id="3" name="Content Placeholder 2"/>
          <p:cNvSpPr>
            <a:spLocks noGrp="1"/>
          </p:cNvSpPr>
          <p:nvPr>
            <p:ph sz="half" idx="1"/>
          </p:nvPr>
        </p:nvSpPr>
        <p:spPr>
          <a:xfrm>
            <a:off x="1581912" y="2638044"/>
            <a:ext cx="5869212" cy="3101982"/>
          </a:xfrm>
        </p:spPr>
        <p:txBody>
          <a:bodyPr>
            <a:normAutofit/>
          </a:bodyPr>
          <a:lstStyle/>
          <a:p>
            <a:r>
              <a:rPr lang="en-US" dirty="0" err="1" smtClean="0"/>
              <a:t>Rorty</a:t>
            </a:r>
            <a:r>
              <a:rPr lang="en-US" dirty="0" smtClean="0"/>
              <a:t> holds an instrumentalist view of science, i.e., certain ways of describing the world are more useful for certain predictions and technological developments without being truer or more real descriptions of the world as it is.</a:t>
            </a:r>
          </a:p>
          <a:p>
            <a:pPr lvl="1"/>
            <a:r>
              <a:rPr lang="en-US" dirty="0" smtClean="0"/>
              <a:t>“</a:t>
            </a:r>
            <a:r>
              <a:rPr lang="en-US" dirty="0" smtClean="0"/>
              <a:t>the fact that Newton’s vocabulary lets us predict the world more easily than Aristotle’s does not mean that the world speaks Newtonian.” (</a:t>
            </a:r>
            <a:r>
              <a:rPr lang="en-US" i="1" dirty="0" smtClean="0"/>
              <a:t>CIS, </a:t>
            </a:r>
            <a:r>
              <a:rPr lang="en-US" dirty="0" smtClean="0"/>
              <a:t>p. 6)</a:t>
            </a:r>
            <a:endParaRPr lang="en-US" dirty="0"/>
          </a:p>
        </p:txBody>
      </p:sp>
      <p:pic>
        <p:nvPicPr>
          <p:cNvPr id="7" name="Content Placeholder 6" descr="Почему Европа? :: Частный Корреспондент"/>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44077" y="2638051"/>
            <a:ext cx="2316787" cy="3101975"/>
          </a:xfrm>
        </p:spPr>
      </p:pic>
    </p:spTree>
    <p:extLst>
      <p:ext uri="{BB962C8B-B14F-4D97-AF65-F5344CB8AC3E}">
        <p14:creationId xmlns:p14="http://schemas.microsoft.com/office/powerpoint/2010/main" val="94491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pragmatism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54750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Ethical/political implications of </a:t>
            </a:r>
            <a:r>
              <a:rPr lang="en-US" altLang="zh-CN" dirty="0" err="1" smtClean="0"/>
              <a:t>rorty’s</a:t>
            </a:r>
            <a:r>
              <a:rPr lang="en-US" altLang="zh-CN" dirty="0" smtClean="0"/>
              <a:t> pragmatism</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92330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Final vocabularies</a:t>
            </a:r>
            <a:endParaRPr lang="zh-CN" altLang="en-US" dirty="0"/>
          </a:p>
        </p:txBody>
      </p:sp>
      <p:sp>
        <p:nvSpPr>
          <p:cNvPr id="3" name="Content Placeholder 2"/>
          <p:cNvSpPr>
            <a:spLocks noGrp="1"/>
          </p:cNvSpPr>
          <p:nvPr>
            <p:ph sz="half" idx="1"/>
          </p:nvPr>
        </p:nvSpPr>
        <p:spPr>
          <a:xfrm>
            <a:off x="1581911" y="2638044"/>
            <a:ext cx="6758900" cy="3101982"/>
          </a:xfrm>
        </p:spPr>
        <p:txBody>
          <a:bodyPr>
            <a:normAutofit/>
          </a:bodyPr>
          <a:lstStyle/>
          <a:p>
            <a:r>
              <a:rPr lang="en-US" altLang="zh-CN" b="1" dirty="0" smtClean="0"/>
              <a:t>Final Vocabulary</a:t>
            </a:r>
            <a:r>
              <a:rPr lang="en-US" altLang="zh-CN" dirty="0" smtClean="0"/>
              <a:t>: the terms of self-description and self-understanding that cannot be further justified in a non-circular manner:</a:t>
            </a:r>
          </a:p>
          <a:p>
            <a:pPr lvl="1"/>
            <a:r>
              <a:rPr lang="en-US" altLang="zh-CN" dirty="0" smtClean="0"/>
              <a:t>“All human beings carry about a set of words which they employ to justify their actions, their beliefs, and their lives. These are the words in which we formulate praise of our friends and contempt for our enemies, our long term projects, our deepest self-doubts and our highest hopes. They are the words in which we tell, sometimes prospectively and sometimes retrospectively, the story of our lives.” (</a:t>
            </a:r>
            <a:r>
              <a:rPr lang="en-US" altLang="zh-CN" i="1" dirty="0" smtClean="0"/>
              <a:t>CIS</a:t>
            </a:r>
            <a:r>
              <a:rPr lang="en-US" altLang="zh-CN" dirty="0" smtClean="0"/>
              <a:t>, p. 73)</a:t>
            </a:r>
            <a:endParaRPr lang="zh-CN" altLang="en-US" dirty="0"/>
          </a:p>
        </p:txBody>
      </p:sp>
      <p:pic>
        <p:nvPicPr>
          <p:cNvPr id="5" name="Content Placeholder 4" descr="File:Emblem-&lt;strong&gt;person&lt;/strong&gt;-blue.svg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37478" y="3886458"/>
            <a:ext cx="1352807" cy="1352807"/>
          </a:xfrm>
          <a:prstGeom prst="rect">
            <a:avLst/>
          </a:prstGeom>
        </p:spPr>
      </p:pic>
      <p:sp>
        <p:nvSpPr>
          <p:cNvPr id="6" name="Oval Callout 5"/>
          <p:cNvSpPr/>
          <p:nvPr/>
        </p:nvSpPr>
        <p:spPr>
          <a:xfrm>
            <a:off x="9197160" y="2891481"/>
            <a:ext cx="1186249" cy="994977"/>
          </a:xfrm>
          <a:prstGeom prst="wedgeEllipseCallou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93300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Rorty’s</a:t>
            </a:r>
            <a:r>
              <a:rPr lang="en-US" altLang="zh-CN" dirty="0" smtClean="0"/>
              <a:t> </a:t>
            </a:r>
            <a:r>
              <a:rPr lang="en-US" altLang="zh-CN" dirty="0" err="1" smtClean="0"/>
              <a:t>ironism</a:t>
            </a:r>
            <a:endParaRPr lang="zh-CN" altLang="en-US" dirty="0"/>
          </a:p>
        </p:txBody>
      </p:sp>
      <p:sp>
        <p:nvSpPr>
          <p:cNvPr id="3" name="Content Placeholder 2"/>
          <p:cNvSpPr>
            <a:spLocks noGrp="1"/>
          </p:cNvSpPr>
          <p:nvPr>
            <p:ph sz="half" idx="1"/>
          </p:nvPr>
        </p:nvSpPr>
        <p:spPr>
          <a:xfrm>
            <a:off x="1581911" y="2638045"/>
            <a:ext cx="7030748" cy="2601220"/>
          </a:xfrm>
        </p:spPr>
        <p:txBody>
          <a:bodyPr>
            <a:normAutofit lnSpcReduction="10000"/>
          </a:bodyPr>
          <a:lstStyle/>
          <a:p>
            <a:r>
              <a:rPr lang="en-US" altLang="zh-CN" b="1" dirty="0" smtClean="0"/>
              <a:t>The Ironist</a:t>
            </a:r>
            <a:r>
              <a:rPr lang="en-US" altLang="zh-CN" dirty="0" smtClean="0"/>
              <a:t>: someone with self-reflective awareness and acceptance of the contingency of his/her final vocabulary.</a:t>
            </a:r>
          </a:p>
          <a:p>
            <a:pPr lvl="1"/>
            <a:r>
              <a:rPr lang="en-US" altLang="zh-CN" dirty="0" smtClean="0"/>
              <a:t>“someone who fulfills three conditions: (1) She has radical and continuing doubts about the final vocabulary she currently uses, because she has been impressed by other vocabularies, vocabularies taken as final by people or books she has encountered; (2) she realizes that argument phrased in her present vocabulary can neither underwrite nor dissolve these doubts; (3) insofar as she philosophizes about her situation, she does not think that her vocabulary is closer to reality than others, that it is in touch with a power not herself.” (CIS, p. 73)</a:t>
            </a:r>
            <a:endParaRPr lang="zh-CN" alt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868607" y="2755433"/>
            <a:ext cx="1549457" cy="2366443"/>
          </a:xfrm>
          <a:ln>
            <a:solidFill>
              <a:schemeClr val="tx1"/>
            </a:solidFill>
          </a:ln>
        </p:spPr>
      </p:pic>
      <p:graphicFrame>
        <p:nvGraphicFramePr>
          <p:cNvPr id="4" name="Diagram 3"/>
          <p:cNvGraphicFramePr/>
          <p:nvPr>
            <p:extLst>
              <p:ext uri="{D42A27DB-BD31-4B8C-83A1-F6EECF244321}">
                <p14:modId xmlns:p14="http://schemas.microsoft.com/office/powerpoint/2010/main" val="939149886"/>
              </p:ext>
            </p:extLst>
          </p:nvPr>
        </p:nvGraphicFramePr>
        <p:xfrm>
          <a:off x="4665362" y="5121876"/>
          <a:ext cx="2861276" cy="1340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711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Liberal </a:t>
            </a:r>
            <a:r>
              <a:rPr lang="en-US" dirty="0" err="1" smtClean="0"/>
              <a:t>ironism</a:t>
            </a:r>
            <a:r>
              <a:rPr lang="en-US" dirty="0" smtClean="0"/>
              <a:t>/</a:t>
            </a:r>
            <a:br>
              <a:rPr lang="en-US" dirty="0" smtClean="0"/>
            </a:br>
            <a:r>
              <a:rPr lang="en-US" dirty="0" smtClean="0"/>
              <a:t>post-modern bourgeois liberalism</a:t>
            </a:r>
            <a:endParaRPr lang="en-US" dirty="0"/>
          </a:p>
        </p:txBody>
      </p:sp>
      <p:sp>
        <p:nvSpPr>
          <p:cNvPr id="3" name="Content Placeholder 2"/>
          <p:cNvSpPr>
            <a:spLocks noGrp="1"/>
          </p:cNvSpPr>
          <p:nvPr>
            <p:ph sz="half" idx="1"/>
          </p:nvPr>
        </p:nvSpPr>
        <p:spPr>
          <a:xfrm>
            <a:off x="1581912" y="2638044"/>
            <a:ext cx="5609720" cy="3101982"/>
          </a:xfrm>
        </p:spPr>
        <p:txBody>
          <a:bodyPr>
            <a:normAutofit fontScale="92500" lnSpcReduction="10000"/>
          </a:bodyPr>
          <a:lstStyle/>
          <a:p>
            <a:r>
              <a:rPr lang="en-US" dirty="0" err="1" smtClean="0"/>
              <a:t>Rorty</a:t>
            </a:r>
            <a:r>
              <a:rPr lang="en-US" dirty="0" smtClean="0"/>
              <a:t> defends a view of liberal politics that does not believe a deeper, metaphysical grounding is either necessary or possible.</a:t>
            </a:r>
          </a:p>
          <a:p>
            <a:pPr lvl="1"/>
            <a:r>
              <a:rPr lang="en-US" dirty="0" smtClean="0"/>
              <a:t>“</a:t>
            </a:r>
            <a:r>
              <a:rPr lang="en-US" dirty="0" smtClean="0"/>
              <a:t>liberals are the people who think that cruelty is the worst thing we do. I use ‘ironist’ to name the sort of person who faces up to the contingency of his or her most central beliefs and desires—someone sufficiently historicist and nominalist to have abandoned the idea that those central beliefs and desires refer back to something beyond the reach of time and chance. Liberal ironists are people who include among these </a:t>
            </a:r>
            <a:r>
              <a:rPr lang="en-US" dirty="0" err="1" smtClean="0"/>
              <a:t>ungroundable</a:t>
            </a:r>
            <a:r>
              <a:rPr lang="en-US" dirty="0" smtClean="0"/>
              <a:t> desires their own hope that suffering will be diminished, that the humiliation of human beings by other human beings may cease.” (</a:t>
            </a:r>
            <a:r>
              <a:rPr lang="en-US" i="1" dirty="0" smtClean="0"/>
              <a:t>CIS</a:t>
            </a:r>
            <a:r>
              <a:rPr lang="en-US" dirty="0" smtClean="0"/>
              <a:t>, p. xv)</a:t>
            </a:r>
            <a:endParaRPr lang="en-US" dirty="0"/>
          </a:p>
        </p:txBody>
      </p:sp>
      <p:pic>
        <p:nvPicPr>
          <p:cNvPr id="5" name="Content Placeholder 4" descr="Clipart - Triangle équilatéral"/>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31893" y="3221038"/>
            <a:ext cx="1568094" cy="1359016"/>
          </a:xfrm>
        </p:spPr>
      </p:pic>
      <p:sp>
        <p:nvSpPr>
          <p:cNvPr id="6" name="TextBox 5"/>
          <p:cNvSpPr txBox="1"/>
          <p:nvPr/>
        </p:nvSpPr>
        <p:spPr>
          <a:xfrm>
            <a:off x="8074871" y="2743200"/>
            <a:ext cx="1482137" cy="369332"/>
          </a:xfrm>
          <a:prstGeom prst="rect">
            <a:avLst/>
          </a:prstGeom>
          <a:noFill/>
        </p:spPr>
        <p:txBody>
          <a:bodyPr wrap="none" rtlCol="0">
            <a:spAutoFit/>
          </a:bodyPr>
          <a:lstStyle/>
          <a:p>
            <a:r>
              <a:rPr lang="en-US" altLang="zh-CN" dirty="0" smtClean="0"/>
              <a:t>Liberal Ironist</a:t>
            </a:r>
            <a:endParaRPr lang="zh-CN" altLang="en-US" dirty="0"/>
          </a:p>
        </p:txBody>
      </p:sp>
      <p:sp>
        <p:nvSpPr>
          <p:cNvPr id="7" name="TextBox 6"/>
          <p:cNvSpPr txBox="1"/>
          <p:nvPr/>
        </p:nvSpPr>
        <p:spPr>
          <a:xfrm>
            <a:off x="8981869" y="4782064"/>
            <a:ext cx="1236236" cy="646331"/>
          </a:xfrm>
          <a:prstGeom prst="rect">
            <a:avLst/>
          </a:prstGeom>
          <a:noFill/>
        </p:spPr>
        <p:txBody>
          <a:bodyPr wrap="none" rtlCol="0">
            <a:spAutoFit/>
          </a:bodyPr>
          <a:lstStyle/>
          <a:p>
            <a:pPr algn="ctr"/>
            <a:r>
              <a:rPr lang="en-US" altLang="zh-CN" dirty="0" smtClean="0"/>
              <a:t>Traditional </a:t>
            </a:r>
          </a:p>
          <a:p>
            <a:pPr algn="ctr"/>
            <a:r>
              <a:rPr lang="en-US" altLang="zh-CN" dirty="0" smtClean="0"/>
              <a:t>Liberal</a:t>
            </a:r>
            <a:endParaRPr lang="zh-CN" altLang="en-US" dirty="0"/>
          </a:p>
        </p:txBody>
      </p:sp>
      <p:sp>
        <p:nvSpPr>
          <p:cNvPr id="8" name="TextBox 7"/>
          <p:cNvSpPr txBox="1"/>
          <p:nvPr/>
        </p:nvSpPr>
        <p:spPr>
          <a:xfrm>
            <a:off x="7465071" y="4782065"/>
            <a:ext cx="1133644" cy="646331"/>
          </a:xfrm>
          <a:prstGeom prst="rect">
            <a:avLst/>
          </a:prstGeom>
          <a:noFill/>
        </p:spPr>
        <p:txBody>
          <a:bodyPr wrap="none" rtlCol="0">
            <a:spAutoFit/>
          </a:bodyPr>
          <a:lstStyle/>
          <a:p>
            <a:pPr algn="ctr"/>
            <a:r>
              <a:rPr lang="en-US" altLang="zh-CN" dirty="0" smtClean="0"/>
              <a:t>Critic of </a:t>
            </a:r>
          </a:p>
          <a:p>
            <a:pPr algn="ctr"/>
            <a:r>
              <a:rPr lang="en-US" altLang="zh-CN" dirty="0" smtClean="0"/>
              <a:t>Liberalism</a:t>
            </a:r>
            <a:endParaRPr lang="zh-CN" altLang="en-US" dirty="0"/>
          </a:p>
        </p:txBody>
      </p:sp>
      <p:sp>
        <p:nvSpPr>
          <p:cNvPr id="9" name="TextBox 8"/>
          <p:cNvSpPr txBox="1"/>
          <p:nvPr/>
        </p:nvSpPr>
        <p:spPr>
          <a:xfrm>
            <a:off x="7793159" y="5918887"/>
            <a:ext cx="2045560" cy="523220"/>
          </a:xfrm>
          <a:prstGeom prst="rect">
            <a:avLst/>
          </a:prstGeom>
          <a:noFill/>
        </p:spPr>
        <p:txBody>
          <a:bodyPr wrap="none" rtlCol="0">
            <a:spAutoFit/>
          </a:bodyPr>
          <a:lstStyle/>
          <a:p>
            <a:r>
              <a:rPr lang="en-US" altLang="zh-CN" sz="1400" dirty="0" smtClean="0"/>
              <a:t>(See </a:t>
            </a:r>
            <a:r>
              <a:rPr lang="en-US" altLang="zh-CN" sz="1400" dirty="0" err="1" smtClean="0"/>
              <a:t>Rorty</a:t>
            </a:r>
            <a:r>
              <a:rPr lang="en-US" altLang="zh-CN" sz="1400" dirty="0" smtClean="0"/>
              <a:t>, “Postmodern, </a:t>
            </a:r>
          </a:p>
          <a:p>
            <a:r>
              <a:rPr lang="en-US" altLang="zh-CN" sz="1400" dirty="0" smtClean="0"/>
              <a:t>Bourgeois, Liberalism)</a:t>
            </a:r>
            <a:endParaRPr lang="zh-CN" altLang="en-US" sz="1400" dirty="0"/>
          </a:p>
        </p:txBody>
      </p:sp>
    </p:spTree>
    <p:extLst>
      <p:ext uri="{BB962C8B-B14F-4D97-AF65-F5344CB8AC3E}">
        <p14:creationId xmlns:p14="http://schemas.microsoft.com/office/powerpoint/2010/main" val="2467640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Rorty</a:t>
            </a:r>
            <a:r>
              <a:rPr lang="en-US" altLang="zh-CN" dirty="0" smtClean="0"/>
              <a:t> on human solidarity</a:t>
            </a:r>
            <a:endParaRPr lang="zh-CN" altLang="en-US" dirty="0"/>
          </a:p>
        </p:txBody>
      </p:sp>
      <p:pic>
        <p:nvPicPr>
          <p:cNvPr id="7" name="Content Placeholder 6" descr="Rispediti al mittente... La Germania invia in Italia 300 ..."/>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93131" y="3236912"/>
            <a:ext cx="3048000" cy="1905000"/>
          </a:xfrm>
        </p:spPr>
      </p:pic>
      <p:sp>
        <p:nvSpPr>
          <p:cNvPr id="4" name="Content Placeholder 3"/>
          <p:cNvSpPr>
            <a:spLocks noGrp="1"/>
          </p:cNvSpPr>
          <p:nvPr>
            <p:ph sz="half" idx="2"/>
          </p:nvPr>
        </p:nvSpPr>
        <p:spPr>
          <a:xfrm>
            <a:off x="5375189" y="2638044"/>
            <a:ext cx="5233373" cy="3101982"/>
          </a:xfrm>
        </p:spPr>
        <p:txBody>
          <a:bodyPr>
            <a:normAutofit fontScale="92500" lnSpcReduction="10000"/>
          </a:bodyPr>
          <a:lstStyle/>
          <a:p>
            <a:r>
              <a:rPr lang="en-US" altLang="zh-CN" dirty="0" err="1" smtClean="0"/>
              <a:t>Rorty</a:t>
            </a:r>
            <a:r>
              <a:rPr lang="en-US" altLang="zh-CN" dirty="0" smtClean="0"/>
              <a:t> thinks that literature (rather than philosophical theory) is more important for extending human solidarity, i.e., expanding our sense of ‘us’.</a:t>
            </a:r>
          </a:p>
          <a:p>
            <a:pPr lvl="1"/>
            <a:r>
              <a:rPr lang="en-US" altLang="zh-CN" dirty="0" smtClean="0"/>
              <a:t>“</a:t>
            </a:r>
            <a:r>
              <a:rPr lang="en-US" altLang="zh-CN" dirty="0" smtClean="0"/>
              <a:t>Solidarity is not discovered by reflection but created. It is created by increasing our sensitivity to the particular details of the pain and humiliation of other, unfamiliar sorts of people…The process of coming to see other human beings as ‘one of us’ rather than as ‘them’ is just a matter of detailed description of what unfamiliar people are like and of description of what we ourselves are like. This is a task not for theory but for genres such as ethnography, the journalist’s report, the comic book, the docudrama, and, especially, the novel.” (</a:t>
            </a:r>
            <a:r>
              <a:rPr lang="en-US" altLang="zh-CN" i="1" dirty="0" smtClean="0"/>
              <a:t>CIS</a:t>
            </a:r>
            <a:r>
              <a:rPr lang="en-US" altLang="zh-CN" dirty="0" smtClean="0"/>
              <a:t>, xvi)</a:t>
            </a:r>
          </a:p>
          <a:p>
            <a:endParaRPr lang="zh-CN" altLang="en-US" dirty="0"/>
          </a:p>
        </p:txBody>
      </p:sp>
      <p:pic>
        <p:nvPicPr>
          <p:cNvPr id="9" name="Picture 8" descr="පොත් ප්‍රදර්ශනය බලන්න යනවාද? උපදෙස් ටිකක් ~ මාධවගේ බ්ලොග්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772" y="4943371"/>
            <a:ext cx="1640728" cy="1083500"/>
          </a:xfrm>
          <a:prstGeom prst="rect">
            <a:avLst/>
          </a:prstGeom>
        </p:spPr>
      </p:pic>
      <p:pic>
        <p:nvPicPr>
          <p:cNvPr id="11" name="Picture 10" descr="Monitor PNG Transparent Images | PNG Al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033" y="4943371"/>
            <a:ext cx="1106660" cy="1201763"/>
          </a:xfrm>
          <a:prstGeom prst="rect">
            <a:avLst/>
          </a:prstGeom>
        </p:spPr>
      </p:pic>
    </p:spTree>
    <p:extLst>
      <p:ext uri="{BB962C8B-B14F-4D97-AF65-F5344CB8AC3E}">
        <p14:creationId xmlns:p14="http://schemas.microsoft.com/office/powerpoint/2010/main" val="2513650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Rorty’s</a:t>
            </a:r>
            <a:r>
              <a:rPr lang="en-US" dirty="0" smtClean="0"/>
              <a:t> public/private distinction</a:t>
            </a:r>
            <a:endParaRPr lang="en-US" dirty="0"/>
          </a:p>
        </p:txBody>
      </p:sp>
      <p:sp>
        <p:nvSpPr>
          <p:cNvPr id="3" name="Content Placeholder 2"/>
          <p:cNvSpPr>
            <a:spLocks noGrp="1"/>
          </p:cNvSpPr>
          <p:nvPr>
            <p:ph sz="half" idx="1"/>
          </p:nvPr>
        </p:nvSpPr>
        <p:spPr>
          <a:xfrm>
            <a:off x="1581912" y="2638044"/>
            <a:ext cx="4967169" cy="3101982"/>
          </a:xfrm>
        </p:spPr>
        <p:txBody>
          <a:bodyPr/>
          <a:lstStyle/>
          <a:p>
            <a:r>
              <a:rPr lang="en-US" dirty="0" err="1" smtClean="0"/>
              <a:t>Rorty</a:t>
            </a:r>
            <a:r>
              <a:rPr lang="en-US" dirty="0" smtClean="0"/>
              <a:t> thinks that the languages we use for self-creation and the languages we use for social solidarity cannot be unified. This results in a public/private distinction.</a:t>
            </a:r>
          </a:p>
          <a:p>
            <a:pPr lvl="1"/>
            <a:r>
              <a:rPr lang="en-US" dirty="0" smtClean="0"/>
              <a:t>“</a:t>
            </a:r>
            <a:r>
              <a:rPr lang="en-US" dirty="0" smtClean="0"/>
              <a:t>there is no way to bring self-creation together with justice at the level of theory. The vocabulary of self-creation is necessarily private, unshared, unsuited to argument. The vocabulary of justice is necessarily public and shared, a medium for argumentative exchange.” (</a:t>
            </a:r>
            <a:r>
              <a:rPr lang="en-US" i="1" dirty="0" smtClean="0"/>
              <a:t>CIS, </a:t>
            </a:r>
            <a:r>
              <a:rPr lang="en-US" dirty="0" smtClean="0"/>
              <a:t>xiv)</a:t>
            </a:r>
            <a:endParaRPr lang="en-US" dirty="0"/>
          </a:p>
        </p:txBody>
      </p:sp>
      <p:pic>
        <p:nvPicPr>
          <p:cNvPr id="5" name="Content Placeholder 4" descr="The Bear Market Economics Phenomenon: Horrible Things Can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97700" y="3079750"/>
            <a:ext cx="2952750" cy="2219325"/>
          </a:xfrm>
        </p:spPr>
      </p:pic>
    </p:spTree>
    <p:extLst>
      <p:ext uri="{BB962C8B-B14F-4D97-AF65-F5344CB8AC3E}">
        <p14:creationId xmlns:p14="http://schemas.microsoft.com/office/powerpoint/2010/main" val="1896091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Rorty’s</a:t>
            </a:r>
            <a:r>
              <a:rPr lang="en-US" altLang="zh-CN" dirty="0" smtClean="0"/>
              <a:t> view of philosophy</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4445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Challenging </a:t>
            </a:r>
            <a:br>
              <a:rPr lang="en-US" altLang="zh-CN" dirty="0" smtClean="0"/>
            </a:br>
            <a:r>
              <a:rPr lang="en-US" altLang="zh-CN" dirty="0" smtClean="0"/>
              <a:t>Philosophy’s self-image</a:t>
            </a:r>
            <a:endParaRPr lang="zh-CN" altLang="en-US" dirty="0"/>
          </a:p>
        </p:txBody>
      </p:sp>
      <p:sp>
        <p:nvSpPr>
          <p:cNvPr id="3" name="Content Placeholder 2"/>
          <p:cNvSpPr>
            <a:spLocks noGrp="1"/>
          </p:cNvSpPr>
          <p:nvPr>
            <p:ph sz="half" idx="1"/>
          </p:nvPr>
        </p:nvSpPr>
        <p:spPr>
          <a:xfrm>
            <a:off x="1581912" y="2638044"/>
            <a:ext cx="5498510" cy="3101982"/>
          </a:xfrm>
        </p:spPr>
        <p:txBody>
          <a:bodyPr>
            <a:normAutofit/>
          </a:bodyPr>
          <a:lstStyle/>
          <a:p>
            <a:r>
              <a:rPr lang="en-US" altLang="zh-CN" dirty="0" err="1" smtClean="0"/>
              <a:t>Rorty</a:t>
            </a:r>
            <a:r>
              <a:rPr lang="en-US" altLang="zh-CN" dirty="0" smtClean="0"/>
              <a:t> thinks philosophy has the misperception that is foundational to culture:</a:t>
            </a:r>
          </a:p>
          <a:p>
            <a:pPr lvl="1"/>
            <a:r>
              <a:rPr lang="en-US" altLang="zh-CN" dirty="0" smtClean="0"/>
              <a:t>“Philosophy as a discipline…sees itself as the attempt to underwrite or debunk claims to knowledge made by science, morality, art, or religion. It purports to do this on the basis of its special understanding of the nature of knowledge and mind. Philosophy can be foundational in respect to the rest of culture because culture is the assemblage of claims to knowledge, and philosophy adjudicates such claims.” (PMN, p. 3)</a:t>
            </a:r>
            <a:endParaRPr lang="zh-CN" alt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644828847"/>
              </p:ext>
            </p:extLst>
          </p:nvPr>
        </p:nvGraphicFramePr>
        <p:xfrm>
          <a:off x="7290486" y="2638425"/>
          <a:ext cx="3318777" cy="3101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9719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isn’t a ‘natural kind’</a:t>
            </a:r>
            <a:endParaRPr lang="zh-CN" altLang="en-US" dirty="0"/>
          </a:p>
        </p:txBody>
      </p:sp>
      <p:sp>
        <p:nvSpPr>
          <p:cNvPr id="3" name="Content Placeholder 2"/>
          <p:cNvSpPr>
            <a:spLocks noGrp="1"/>
          </p:cNvSpPr>
          <p:nvPr>
            <p:ph sz="half" idx="1"/>
          </p:nvPr>
        </p:nvSpPr>
        <p:spPr>
          <a:xfrm>
            <a:off x="1581912" y="2638044"/>
            <a:ext cx="5534823" cy="3101982"/>
          </a:xfrm>
        </p:spPr>
        <p:txBody>
          <a:bodyPr>
            <a:normAutofit/>
          </a:bodyPr>
          <a:lstStyle/>
          <a:p>
            <a:r>
              <a:rPr lang="en-US" altLang="zh-CN" dirty="0"/>
              <a:t>Richard </a:t>
            </a:r>
            <a:r>
              <a:rPr lang="en-US" altLang="zh-CN" dirty="0" err="1"/>
              <a:t>Rorty</a:t>
            </a:r>
            <a:r>
              <a:rPr lang="en-US" altLang="zh-CN" dirty="0"/>
              <a:t> (1998) has argued that Philosophy is not a “natural kind,” i.e., it doesn’t have some core features shared by all instances of philosophy.</a:t>
            </a:r>
          </a:p>
          <a:p>
            <a:r>
              <a:rPr lang="en-US" altLang="zh-CN" dirty="0"/>
              <a:t>What counts as ‘philosophy’ may change over time and be understood differently by different philosophers in different historical moments and cultures.</a:t>
            </a:r>
          </a:p>
          <a:p>
            <a:r>
              <a:rPr lang="en-US" altLang="zh-CN" sz="1400" dirty="0"/>
              <a:t>“We can think of the fundamental questions of philosophy as the ones everybody really ought to have asked, or as the ones everybody would have asked if they could, but not as the ones everybody </a:t>
            </a:r>
            <a:r>
              <a:rPr lang="en-US" altLang="zh-CN" sz="1400" i="1" dirty="0"/>
              <a:t>did </a:t>
            </a:r>
            <a:r>
              <a:rPr lang="en-US" altLang="zh-CN" sz="1400" dirty="0"/>
              <a:t>ask whether they knew it or not” (p. 262</a:t>
            </a:r>
            <a:r>
              <a:rPr lang="en-US" altLang="zh-CN" sz="1400" dirty="0" smtClean="0"/>
              <a:t>)</a:t>
            </a:r>
            <a:endParaRPr lang="zh-CN" altLang="en-US" sz="1400" dirty="0"/>
          </a:p>
        </p:txBody>
      </p:sp>
      <p:pic>
        <p:nvPicPr>
          <p:cNvPr id="5" name="Content Placeholder 4" descr="Free vector graphic: Animal, Animals, Bird, Swan, Vogel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06422" y="2638425"/>
            <a:ext cx="1870340" cy="1810007"/>
          </a:xfrm>
        </p:spPr>
      </p:pic>
      <p:pic>
        <p:nvPicPr>
          <p:cNvPr id="6" name="Picture 5" descr="Cartoon Frog by roland81 - A green frog remix based on th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227" y="4448432"/>
            <a:ext cx="1089687" cy="1233026"/>
          </a:xfrm>
          <a:prstGeom prst="rect">
            <a:avLst/>
          </a:prstGeom>
        </p:spPr>
      </p:pic>
    </p:spTree>
    <p:extLst>
      <p:ext uri="{BB962C8B-B14F-4D97-AF65-F5344CB8AC3E}">
        <p14:creationId xmlns:p14="http://schemas.microsoft.com/office/powerpoint/2010/main" val="1815188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Two kinds of philosophy</a:t>
            </a:r>
            <a:endParaRPr lang="zh-CN" altLang="en-US" dirty="0"/>
          </a:p>
        </p:txBody>
      </p:sp>
      <p:sp>
        <p:nvSpPr>
          <p:cNvPr id="3" name="Content Placeholder 2"/>
          <p:cNvSpPr>
            <a:spLocks noGrp="1"/>
          </p:cNvSpPr>
          <p:nvPr>
            <p:ph sz="half" idx="1"/>
          </p:nvPr>
        </p:nvSpPr>
        <p:spPr/>
        <p:txBody>
          <a:bodyPr>
            <a:normAutofit/>
          </a:bodyPr>
          <a:lstStyle/>
          <a:p>
            <a:r>
              <a:rPr lang="en-US" altLang="zh-CN" sz="2400" b="1" i="1" dirty="0" smtClean="0"/>
              <a:t>Systematic Philosophy</a:t>
            </a:r>
          </a:p>
          <a:p>
            <a:pPr lvl="1"/>
            <a:r>
              <a:rPr lang="en-US" altLang="zh-CN" sz="1800" i="1" dirty="0" smtClean="0"/>
              <a:t>Aims to provide a complete account.</a:t>
            </a:r>
            <a:endParaRPr lang="en-US" altLang="zh-CN" sz="1800" dirty="0" smtClean="0"/>
          </a:p>
        </p:txBody>
      </p:sp>
      <p:sp>
        <p:nvSpPr>
          <p:cNvPr id="4" name="Content Placeholder 3"/>
          <p:cNvSpPr>
            <a:spLocks noGrp="1"/>
          </p:cNvSpPr>
          <p:nvPr>
            <p:ph sz="half" idx="2"/>
          </p:nvPr>
        </p:nvSpPr>
        <p:spPr/>
        <p:txBody>
          <a:bodyPr>
            <a:normAutofit/>
          </a:bodyPr>
          <a:lstStyle/>
          <a:p>
            <a:r>
              <a:rPr lang="en-US" altLang="zh-CN" sz="2400" b="1" i="1" dirty="0" smtClean="0"/>
              <a:t>Edifying Philosophy</a:t>
            </a:r>
          </a:p>
          <a:p>
            <a:pPr lvl="1"/>
            <a:r>
              <a:rPr lang="en-US" altLang="zh-CN" sz="1800" i="1" dirty="0" smtClean="0"/>
              <a:t>Rejects ‘closure’ of knowledge; tries to change/revise/re-invent our vocabularies.</a:t>
            </a:r>
          </a:p>
        </p:txBody>
      </p:sp>
      <p:sp>
        <p:nvSpPr>
          <p:cNvPr id="9" name="TextBox 8"/>
          <p:cNvSpPr txBox="1"/>
          <p:nvPr/>
        </p:nvSpPr>
        <p:spPr>
          <a:xfrm>
            <a:off x="5373718" y="6319520"/>
            <a:ext cx="1444563" cy="276999"/>
          </a:xfrm>
          <a:prstGeom prst="rect">
            <a:avLst/>
          </a:prstGeom>
          <a:noFill/>
        </p:spPr>
        <p:txBody>
          <a:bodyPr wrap="none" rtlCol="0">
            <a:spAutoFit/>
          </a:bodyPr>
          <a:lstStyle/>
          <a:p>
            <a:r>
              <a:rPr lang="en-US" altLang="zh-CN" sz="1200" dirty="0" smtClean="0"/>
              <a:t>(See PMN, pp. 365ff)</a:t>
            </a:r>
            <a:endParaRPr lang="zh-CN" altLang="en-US" sz="1200" dirty="0"/>
          </a:p>
        </p:txBody>
      </p:sp>
      <p:pic>
        <p:nvPicPr>
          <p:cNvPr id="6" name="Picture 5" descr="Education PNG Transparent Images | PNG A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582" y="3875653"/>
            <a:ext cx="3035559" cy="2443867"/>
          </a:xfrm>
          <a:prstGeom prst="rect">
            <a:avLst/>
          </a:prstGeom>
        </p:spPr>
      </p:pic>
      <p:pic>
        <p:nvPicPr>
          <p:cNvPr id="7" name="Picture 6" descr="Los sistemas complejos desayunan tu productivida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863" y="3875653"/>
            <a:ext cx="2443867" cy="2443867"/>
          </a:xfrm>
          <a:prstGeom prst="rect">
            <a:avLst/>
          </a:prstGeom>
        </p:spPr>
      </p:pic>
    </p:spTree>
    <p:extLst>
      <p:ext uri="{BB962C8B-B14F-4D97-AF65-F5344CB8AC3E}">
        <p14:creationId xmlns:p14="http://schemas.microsoft.com/office/powerpoint/2010/main" val="66428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Major pragmatists</a:t>
            </a:r>
            <a:endParaRPr lang="zh-CN" altLang="en-US" dirty="0"/>
          </a:p>
        </p:txBody>
      </p:sp>
      <p:pic>
        <p:nvPicPr>
          <p:cNvPr id="4" name="Content Placeholder 3" descr="William Jame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0320" y="2964114"/>
            <a:ext cx="1991360" cy="2699399"/>
          </a:xfrm>
        </p:spPr>
      </p:pic>
      <p:pic>
        <p:nvPicPr>
          <p:cNvPr id="5" name="Picture 4" descr="La Variación en la Naturaleza: Charles Sanders Peirce cit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736" y="2964114"/>
            <a:ext cx="2301942" cy="2699399"/>
          </a:xfrm>
          <a:prstGeom prst="rect">
            <a:avLst/>
          </a:prstGeom>
        </p:spPr>
      </p:pic>
      <p:pic>
        <p:nvPicPr>
          <p:cNvPr id="6" name="Picture 5" descr="John Dewey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322" y="2964114"/>
            <a:ext cx="1976999" cy="2699399"/>
          </a:xfrm>
          <a:prstGeom prst="rect">
            <a:avLst/>
          </a:prstGeom>
        </p:spPr>
      </p:pic>
      <p:sp>
        <p:nvSpPr>
          <p:cNvPr id="7" name="TextBox 6"/>
          <p:cNvSpPr txBox="1"/>
          <p:nvPr/>
        </p:nvSpPr>
        <p:spPr>
          <a:xfrm>
            <a:off x="2231136" y="5882640"/>
            <a:ext cx="2333331" cy="646331"/>
          </a:xfrm>
          <a:prstGeom prst="rect">
            <a:avLst/>
          </a:prstGeom>
          <a:noFill/>
        </p:spPr>
        <p:txBody>
          <a:bodyPr wrap="none" rtlCol="0">
            <a:spAutoFit/>
          </a:bodyPr>
          <a:lstStyle/>
          <a:p>
            <a:pPr algn="ctr"/>
            <a:r>
              <a:rPr lang="en-US" altLang="zh-CN" dirty="0" smtClean="0"/>
              <a:t>Charles Sanders Pierce</a:t>
            </a:r>
          </a:p>
          <a:p>
            <a:pPr algn="ctr"/>
            <a:r>
              <a:rPr lang="en-US" altLang="zh-CN" dirty="0" smtClean="0"/>
              <a:t>(1839-1914)</a:t>
            </a:r>
            <a:endParaRPr lang="zh-CN" altLang="en-US" dirty="0"/>
          </a:p>
        </p:txBody>
      </p:sp>
      <p:sp>
        <p:nvSpPr>
          <p:cNvPr id="8" name="TextBox 7"/>
          <p:cNvSpPr txBox="1"/>
          <p:nvPr/>
        </p:nvSpPr>
        <p:spPr>
          <a:xfrm>
            <a:off x="5344833" y="5882639"/>
            <a:ext cx="1502334" cy="646331"/>
          </a:xfrm>
          <a:prstGeom prst="rect">
            <a:avLst/>
          </a:prstGeom>
          <a:noFill/>
        </p:spPr>
        <p:txBody>
          <a:bodyPr wrap="none" rtlCol="0">
            <a:spAutoFit/>
          </a:bodyPr>
          <a:lstStyle/>
          <a:p>
            <a:pPr algn="ctr"/>
            <a:r>
              <a:rPr lang="en-US" altLang="zh-CN" dirty="0" smtClean="0"/>
              <a:t>William James</a:t>
            </a:r>
          </a:p>
          <a:p>
            <a:pPr algn="ctr"/>
            <a:r>
              <a:rPr lang="en-US" altLang="zh-CN" dirty="0" smtClean="0"/>
              <a:t>(1842-1910)</a:t>
            </a:r>
            <a:endParaRPr lang="zh-CN" altLang="en-US" dirty="0"/>
          </a:p>
        </p:txBody>
      </p:sp>
      <p:sp>
        <p:nvSpPr>
          <p:cNvPr id="9" name="TextBox 8"/>
          <p:cNvSpPr txBox="1"/>
          <p:nvPr/>
        </p:nvSpPr>
        <p:spPr>
          <a:xfrm>
            <a:off x="8132811" y="5827884"/>
            <a:ext cx="1334020" cy="646331"/>
          </a:xfrm>
          <a:prstGeom prst="rect">
            <a:avLst/>
          </a:prstGeom>
          <a:noFill/>
        </p:spPr>
        <p:txBody>
          <a:bodyPr wrap="none" rtlCol="0">
            <a:spAutoFit/>
          </a:bodyPr>
          <a:lstStyle/>
          <a:p>
            <a:r>
              <a:rPr lang="en-US" altLang="zh-CN" dirty="0" smtClean="0"/>
              <a:t>John Dewey</a:t>
            </a:r>
          </a:p>
          <a:p>
            <a:r>
              <a:rPr lang="en-US" altLang="zh-CN" dirty="0" smtClean="0"/>
              <a:t>(1859-1952)</a:t>
            </a:r>
            <a:endParaRPr lang="zh-CN" altLang="en-US" dirty="0"/>
          </a:p>
        </p:txBody>
      </p:sp>
    </p:spTree>
    <p:extLst>
      <p:ext uri="{BB962C8B-B14F-4D97-AF65-F5344CB8AC3E}">
        <p14:creationId xmlns:p14="http://schemas.microsoft.com/office/powerpoint/2010/main" val="2467503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poetry</a:t>
            </a:r>
            <a:endParaRPr lang="zh-CN" alt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03370" y="2555146"/>
            <a:ext cx="2185260" cy="3379316"/>
          </a:xfrm>
          <a:prstGeom prst="rect">
            <a:avLst/>
          </a:prstGeom>
        </p:spPr>
      </p:pic>
    </p:spTree>
    <p:extLst>
      <p:ext uri="{BB962C8B-B14F-4D97-AF65-F5344CB8AC3E}">
        <p14:creationId xmlns:p14="http://schemas.microsoft.com/office/powerpoint/2010/main" val="4286453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Remembrances of </a:t>
            </a:r>
            <a:r>
              <a:rPr lang="en-US" altLang="zh-CN" dirty="0" err="1" smtClean="0"/>
              <a:t>rorty</a:t>
            </a:r>
            <a:endParaRPr lang="zh-CN" altLang="en-US" dirty="0"/>
          </a:p>
        </p:txBody>
      </p:sp>
      <p:pic>
        <p:nvPicPr>
          <p:cNvPr id="4" name="Remembering Rort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29075" y="2638425"/>
            <a:ext cx="4135438" cy="3101975"/>
          </a:xfrm>
        </p:spPr>
      </p:pic>
    </p:spTree>
    <p:extLst>
      <p:ext uri="{BB962C8B-B14F-4D97-AF65-F5344CB8AC3E}">
        <p14:creationId xmlns:p14="http://schemas.microsoft.com/office/powerpoint/2010/main" val="1960233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bibliography</a:t>
            </a:r>
            <a:endParaRPr lang="zh-CN" altLang="en-US" dirty="0"/>
          </a:p>
        </p:txBody>
      </p:sp>
      <p:sp>
        <p:nvSpPr>
          <p:cNvPr id="3" name="Content Placeholder 2"/>
          <p:cNvSpPr>
            <a:spLocks noGrp="1"/>
          </p:cNvSpPr>
          <p:nvPr>
            <p:ph idx="1"/>
          </p:nvPr>
        </p:nvSpPr>
        <p:spPr/>
        <p:txBody>
          <a:bodyPr/>
          <a:lstStyle/>
          <a:p>
            <a:r>
              <a:rPr lang="en-US" altLang="zh-CN" dirty="0" smtClean="0"/>
              <a:t>James, W. (1907/2000). </a:t>
            </a:r>
            <a:r>
              <a:rPr lang="en-US" altLang="zh-CN" i="1" dirty="0" smtClean="0"/>
              <a:t>Pragmatism and Other Writings</a:t>
            </a:r>
            <a:r>
              <a:rPr lang="en-US" altLang="zh-CN" dirty="0" smtClean="0"/>
              <a:t>. Penguin.</a:t>
            </a:r>
          </a:p>
          <a:p>
            <a:r>
              <a:rPr lang="en-US" altLang="zh-CN" dirty="0" err="1" smtClean="0"/>
              <a:t>Rorty</a:t>
            </a:r>
            <a:r>
              <a:rPr lang="en-US" altLang="zh-CN" dirty="0" smtClean="0"/>
              <a:t>, R. (1979) </a:t>
            </a:r>
            <a:r>
              <a:rPr lang="en-US" altLang="zh-CN" i="1" dirty="0" smtClean="0"/>
              <a:t>Philosophy and the Mirror of Nature</a:t>
            </a:r>
            <a:r>
              <a:rPr lang="en-US" altLang="zh-CN" dirty="0" smtClean="0"/>
              <a:t>. Princeton UP.</a:t>
            </a:r>
          </a:p>
          <a:p>
            <a:r>
              <a:rPr lang="en-US" altLang="zh-CN" dirty="0" err="1" smtClean="0"/>
              <a:t>Rorty</a:t>
            </a:r>
            <a:r>
              <a:rPr lang="en-US" altLang="zh-CN" dirty="0" smtClean="0"/>
              <a:t>, R. (1989) </a:t>
            </a:r>
            <a:r>
              <a:rPr lang="en-US" altLang="zh-CN" i="1" dirty="0" smtClean="0"/>
              <a:t>Contingency, Irony, and Solidarity</a:t>
            </a:r>
            <a:r>
              <a:rPr lang="en-US" altLang="zh-CN" dirty="0" smtClean="0"/>
              <a:t>. Cambridge UP.</a:t>
            </a:r>
          </a:p>
          <a:p>
            <a:r>
              <a:rPr lang="en-US" altLang="zh-CN" dirty="0" err="1" smtClean="0"/>
              <a:t>Rorty</a:t>
            </a:r>
            <a:r>
              <a:rPr lang="en-US" altLang="zh-CN" dirty="0" smtClean="0"/>
              <a:t>, R. (1991) </a:t>
            </a:r>
            <a:r>
              <a:rPr lang="en-US" altLang="zh-CN" i="1" dirty="0" smtClean="0"/>
              <a:t>Objectivity</a:t>
            </a:r>
            <a:r>
              <a:rPr lang="en-US" altLang="zh-CN" i="1" dirty="0"/>
              <a:t>, Relativism, and </a:t>
            </a:r>
            <a:r>
              <a:rPr lang="en-US" altLang="zh-CN" i="1" dirty="0" smtClean="0"/>
              <a:t>Truth. </a:t>
            </a:r>
            <a:r>
              <a:rPr lang="en-US" altLang="zh-CN" dirty="0" smtClean="0"/>
              <a:t>Cambridge UP.</a:t>
            </a:r>
          </a:p>
          <a:p>
            <a:r>
              <a:rPr lang="en-US" altLang="zh-CN" dirty="0" err="1" smtClean="0"/>
              <a:t>Rorty</a:t>
            </a:r>
            <a:r>
              <a:rPr lang="en-US" altLang="zh-CN" dirty="0" smtClean="0"/>
              <a:t>, R. (1998) </a:t>
            </a:r>
            <a:r>
              <a:rPr lang="en-US" altLang="zh-CN" i="1" dirty="0" smtClean="0"/>
              <a:t>Truth </a:t>
            </a:r>
            <a:r>
              <a:rPr lang="en-US" altLang="zh-CN" i="1" dirty="0"/>
              <a:t>and </a:t>
            </a:r>
            <a:r>
              <a:rPr lang="en-US" altLang="zh-CN" i="1" dirty="0" smtClean="0"/>
              <a:t>Progress</a:t>
            </a:r>
            <a:r>
              <a:rPr lang="en-US" altLang="zh-CN" dirty="0" smtClean="0"/>
              <a:t>. Cambridge UP.</a:t>
            </a:r>
          </a:p>
          <a:p>
            <a:r>
              <a:rPr lang="en-US" altLang="zh-CN" dirty="0" err="1" smtClean="0"/>
              <a:t>Rorty</a:t>
            </a:r>
            <a:r>
              <a:rPr lang="en-US" altLang="zh-CN" dirty="0" smtClean="0"/>
              <a:t>, R. (2016) </a:t>
            </a:r>
            <a:r>
              <a:rPr lang="en-US" altLang="zh-CN" i="1" dirty="0" smtClean="0"/>
              <a:t>Philosophy as Poetry</a:t>
            </a:r>
            <a:r>
              <a:rPr lang="en-US" altLang="zh-CN" dirty="0" smtClean="0"/>
              <a:t>. University of Virginia Press.</a:t>
            </a:r>
            <a:endParaRPr lang="zh-CN" altLang="en-US" dirty="0"/>
          </a:p>
        </p:txBody>
      </p:sp>
    </p:spTree>
    <p:extLst>
      <p:ext uri="{BB962C8B-B14F-4D97-AF65-F5344CB8AC3E}">
        <p14:creationId xmlns:p14="http://schemas.microsoft.com/office/powerpoint/2010/main" val="3708754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Background: theories of truth</a:t>
            </a:r>
            <a:endParaRPr lang="zh-CN" altLang="en-US" dirty="0"/>
          </a:p>
        </p:txBody>
      </p:sp>
      <p:pic>
        <p:nvPicPr>
          <p:cNvPr id="5" name="Content Placeholder 4" descr="Clipart - primary copy stencil"/>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82974" y="2655888"/>
            <a:ext cx="2020887" cy="2020887"/>
          </a:xfrm>
        </p:spPr>
      </p:pic>
      <p:pic>
        <p:nvPicPr>
          <p:cNvPr id="6" name="Content Placeholder 5" descr="File:FullMeshNetwork.svg - Wikimedia Commons"/>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42588" y="2655888"/>
            <a:ext cx="2026243" cy="1960880"/>
          </a:xfrm>
        </p:spPr>
      </p:pic>
      <p:pic>
        <p:nvPicPr>
          <p:cNvPr id="7" name="Picture 6" descr="Spanner PNG Transparent Images | PNG Al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558" y="2655888"/>
            <a:ext cx="1960880" cy="1960880"/>
          </a:xfrm>
          <a:prstGeom prst="rect">
            <a:avLst/>
          </a:prstGeom>
        </p:spPr>
      </p:pic>
      <p:sp>
        <p:nvSpPr>
          <p:cNvPr id="8" name="TextBox 7"/>
          <p:cNvSpPr txBox="1"/>
          <p:nvPr/>
        </p:nvSpPr>
        <p:spPr>
          <a:xfrm>
            <a:off x="2072640" y="4676775"/>
            <a:ext cx="2253141" cy="1015663"/>
          </a:xfrm>
          <a:prstGeom prst="rect">
            <a:avLst/>
          </a:prstGeom>
          <a:noFill/>
        </p:spPr>
        <p:txBody>
          <a:bodyPr wrap="square" rtlCol="0">
            <a:spAutoFit/>
          </a:bodyPr>
          <a:lstStyle/>
          <a:p>
            <a:pPr algn="ctr"/>
            <a:r>
              <a:rPr lang="en-US" altLang="zh-CN" dirty="0" smtClean="0"/>
              <a:t>Correspondence Theory</a:t>
            </a:r>
            <a:endParaRPr lang="en-US" altLang="zh-CN" dirty="0"/>
          </a:p>
          <a:p>
            <a:r>
              <a:rPr lang="en-US" altLang="zh-CN" sz="1200" dirty="0" smtClean="0"/>
              <a:t>A belief is true if and only if</a:t>
            </a:r>
            <a:r>
              <a:rPr lang="zh-CN" altLang="en-US" sz="1200" dirty="0" smtClean="0"/>
              <a:t> </a:t>
            </a:r>
            <a:r>
              <a:rPr lang="en-US" altLang="zh-CN" sz="1200" dirty="0" smtClean="0"/>
              <a:t>it corresponds or agrees to reality</a:t>
            </a:r>
          </a:p>
        </p:txBody>
      </p:sp>
      <p:sp>
        <p:nvSpPr>
          <p:cNvPr id="9" name="TextBox 8"/>
          <p:cNvSpPr txBox="1"/>
          <p:nvPr/>
        </p:nvSpPr>
        <p:spPr>
          <a:xfrm>
            <a:off x="4929138" y="4676669"/>
            <a:ext cx="2253141" cy="1015663"/>
          </a:xfrm>
          <a:prstGeom prst="rect">
            <a:avLst/>
          </a:prstGeom>
          <a:noFill/>
        </p:spPr>
        <p:txBody>
          <a:bodyPr wrap="square" rtlCol="0">
            <a:spAutoFit/>
          </a:bodyPr>
          <a:lstStyle/>
          <a:p>
            <a:pPr algn="ctr"/>
            <a:r>
              <a:rPr lang="en-US" altLang="zh-CN" dirty="0" smtClean="0"/>
              <a:t>Coherence</a:t>
            </a:r>
          </a:p>
          <a:p>
            <a:pPr algn="ctr"/>
            <a:r>
              <a:rPr lang="en-US" altLang="zh-CN" dirty="0" smtClean="0"/>
              <a:t> Theory</a:t>
            </a:r>
            <a:endParaRPr lang="en-US" altLang="zh-CN" dirty="0"/>
          </a:p>
          <a:p>
            <a:r>
              <a:rPr lang="en-US" altLang="zh-CN" sz="1200" dirty="0" smtClean="0"/>
              <a:t>A belief is true if and only if</a:t>
            </a:r>
            <a:r>
              <a:rPr lang="zh-CN" altLang="en-US" sz="1200" dirty="0" smtClean="0"/>
              <a:t> </a:t>
            </a:r>
            <a:r>
              <a:rPr lang="en-US" altLang="zh-CN" sz="1200" dirty="0" smtClean="0"/>
              <a:t>it coheres with one’s other beliefs</a:t>
            </a:r>
          </a:p>
        </p:txBody>
      </p:sp>
      <p:sp>
        <p:nvSpPr>
          <p:cNvPr id="10" name="TextBox 9"/>
          <p:cNvSpPr txBox="1"/>
          <p:nvPr/>
        </p:nvSpPr>
        <p:spPr>
          <a:xfrm>
            <a:off x="7785636" y="4676668"/>
            <a:ext cx="2465804" cy="830997"/>
          </a:xfrm>
          <a:prstGeom prst="rect">
            <a:avLst/>
          </a:prstGeom>
          <a:noFill/>
        </p:spPr>
        <p:txBody>
          <a:bodyPr wrap="square" rtlCol="0">
            <a:spAutoFit/>
          </a:bodyPr>
          <a:lstStyle/>
          <a:p>
            <a:pPr algn="ctr"/>
            <a:r>
              <a:rPr lang="en-US" altLang="zh-CN" dirty="0" smtClean="0"/>
              <a:t>Pragmatic</a:t>
            </a:r>
          </a:p>
          <a:p>
            <a:pPr algn="ctr"/>
            <a:r>
              <a:rPr lang="en-US" altLang="zh-CN" dirty="0" smtClean="0"/>
              <a:t> Theory</a:t>
            </a:r>
            <a:endParaRPr lang="en-US" altLang="zh-CN" dirty="0"/>
          </a:p>
          <a:p>
            <a:r>
              <a:rPr lang="en-US" altLang="zh-CN" sz="1200" dirty="0" smtClean="0"/>
              <a:t>A belief is true if and only if</a:t>
            </a:r>
            <a:r>
              <a:rPr lang="zh-CN" altLang="en-US" sz="1200" dirty="0" smtClean="0"/>
              <a:t> </a:t>
            </a:r>
            <a:r>
              <a:rPr lang="en-US" altLang="zh-CN" sz="1200" dirty="0" smtClean="0"/>
              <a:t>it works.</a:t>
            </a:r>
          </a:p>
        </p:txBody>
      </p:sp>
    </p:spTree>
    <p:extLst>
      <p:ext uri="{BB962C8B-B14F-4D97-AF65-F5344CB8AC3E}">
        <p14:creationId xmlns:p14="http://schemas.microsoft.com/office/powerpoint/2010/main" val="156352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Key ideas of Pragmatism</a:t>
            </a:r>
            <a:endParaRPr lang="zh-CN" altLang="en-US" dirty="0"/>
          </a:p>
        </p:txBody>
      </p:sp>
      <p:sp>
        <p:nvSpPr>
          <p:cNvPr id="4" name="Content Placeholder 3"/>
          <p:cNvSpPr>
            <a:spLocks noGrp="1"/>
          </p:cNvSpPr>
          <p:nvPr>
            <p:ph sz="half" idx="2"/>
          </p:nvPr>
        </p:nvSpPr>
        <p:spPr>
          <a:xfrm>
            <a:off x="5080001" y="2638044"/>
            <a:ext cx="5528562" cy="3101982"/>
          </a:xfrm>
        </p:spPr>
        <p:txBody>
          <a:bodyPr>
            <a:normAutofit fontScale="92500"/>
          </a:bodyPr>
          <a:lstStyle/>
          <a:p>
            <a:r>
              <a:rPr lang="en-US" altLang="zh-CN" dirty="0" smtClean="0"/>
              <a:t>Pragmatic Method</a:t>
            </a:r>
          </a:p>
          <a:p>
            <a:pPr lvl="1"/>
            <a:r>
              <a:rPr lang="en-US" altLang="zh-CN" dirty="0" smtClean="0"/>
              <a:t>“The pragmatic method…is to try to interpret each notion by tracing its respective practical consequences. What difference would it practically make to any one if this notion rather than that notion were true? If no practical difference whatever can be traced, then the alternatives mean practically the same thing, and all dispute is idle.” (</a:t>
            </a:r>
            <a:r>
              <a:rPr lang="en-US" altLang="zh-CN" i="1" dirty="0" smtClean="0"/>
              <a:t>Pragmatism</a:t>
            </a:r>
            <a:r>
              <a:rPr lang="en-US" altLang="zh-CN" dirty="0" smtClean="0"/>
              <a:t>, p. 25)</a:t>
            </a:r>
          </a:p>
          <a:p>
            <a:r>
              <a:rPr lang="en-US" altLang="zh-CN" dirty="0" smtClean="0"/>
              <a:t>Pragmatic view of Truth</a:t>
            </a:r>
          </a:p>
          <a:p>
            <a:pPr lvl="1"/>
            <a:r>
              <a:rPr lang="en-US" altLang="zh-CN" dirty="0" smtClean="0"/>
              <a:t>“</a:t>
            </a:r>
            <a:r>
              <a:rPr lang="en-US" altLang="zh-CN" dirty="0"/>
              <a:t>The true is the name of whatever proves itself to be good in the way of belief, and good, too, for definite, assignable reasons.” (</a:t>
            </a:r>
            <a:r>
              <a:rPr lang="en-US" altLang="zh-CN" i="1" dirty="0"/>
              <a:t>Pragmatism</a:t>
            </a:r>
            <a:r>
              <a:rPr lang="en-US" altLang="zh-CN" dirty="0"/>
              <a:t>, p. 38)</a:t>
            </a:r>
          </a:p>
          <a:p>
            <a:endParaRPr lang="zh-CN" alt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88444" y="2798762"/>
            <a:ext cx="1857375" cy="2781300"/>
          </a:xfrm>
        </p:spPr>
      </p:pic>
    </p:spTree>
    <p:extLst>
      <p:ext uri="{BB962C8B-B14F-4D97-AF65-F5344CB8AC3E}">
        <p14:creationId xmlns:p14="http://schemas.microsoft.com/office/powerpoint/2010/main" val="311584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Practical interest in true beliefs</a:t>
            </a:r>
            <a:endParaRPr lang="zh-CN" altLang="en-US" dirty="0"/>
          </a:p>
        </p:txBody>
      </p:sp>
      <p:sp>
        <p:nvSpPr>
          <p:cNvPr id="3" name="Content Placeholder 2"/>
          <p:cNvSpPr>
            <a:spLocks noGrp="1"/>
          </p:cNvSpPr>
          <p:nvPr>
            <p:ph sz="half" idx="1"/>
          </p:nvPr>
        </p:nvSpPr>
        <p:spPr/>
        <p:txBody>
          <a:bodyPr>
            <a:normAutofit fontScale="92500" lnSpcReduction="20000"/>
          </a:bodyPr>
          <a:lstStyle/>
          <a:p>
            <a:r>
              <a:rPr lang="en-US" altLang="zh-CN" dirty="0" smtClean="0"/>
              <a:t>Example of Pragmatic View of Truth:</a:t>
            </a:r>
          </a:p>
          <a:p>
            <a:pPr lvl="1"/>
            <a:r>
              <a:rPr lang="en-US" altLang="zh-CN" dirty="0" smtClean="0"/>
              <a:t>“</a:t>
            </a:r>
            <a:r>
              <a:rPr lang="en-US" altLang="zh-CN" dirty="0" smtClean="0"/>
              <a:t>The possession of truth, so far from being here an end in itself, is only a preliminary means towards other vital satisfactions. If I am lost in the woods and starved, and find what looks like a cow-path, it is of the utmost importance that I should think of a human habitation at the end of it, for if I do so and follow it, I save myself. The true thought is useful here because the house which is its object is useful. The practical value of true ideas is thus primarily derived from the practical importance of their objects to us.” (James, </a:t>
            </a:r>
            <a:r>
              <a:rPr lang="en-US" altLang="zh-CN" i="1" dirty="0" smtClean="0"/>
              <a:t>Pragmatism</a:t>
            </a:r>
            <a:r>
              <a:rPr lang="en-US" altLang="zh-CN" dirty="0" smtClean="0"/>
              <a:t>, p. 89)</a:t>
            </a:r>
            <a:endParaRPr lang="zh-CN" altLang="en-US" dirty="0"/>
          </a:p>
        </p:txBody>
      </p:sp>
      <p:pic>
        <p:nvPicPr>
          <p:cNvPr id="5" name="Content Placeholder 4" descr="File:Jean-Baptiste Camille Corot A Rising Path.jpg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8888" y="2895073"/>
            <a:ext cx="4270375" cy="2588678"/>
          </a:xfrm>
        </p:spPr>
      </p:pic>
    </p:spTree>
    <p:extLst>
      <p:ext uri="{BB962C8B-B14F-4D97-AF65-F5344CB8AC3E}">
        <p14:creationId xmlns:p14="http://schemas.microsoft.com/office/powerpoint/2010/main" val="275936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‘Agreement’ with reality</a:t>
            </a:r>
            <a:endParaRPr lang="en-US" dirty="0"/>
          </a:p>
        </p:txBody>
      </p:sp>
      <p:sp>
        <p:nvSpPr>
          <p:cNvPr id="3" name="Content Placeholder 2"/>
          <p:cNvSpPr>
            <a:spLocks noGrp="1"/>
          </p:cNvSpPr>
          <p:nvPr>
            <p:ph sz="half" idx="1"/>
          </p:nvPr>
        </p:nvSpPr>
        <p:spPr>
          <a:xfrm>
            <a:off x="1581912" y="2638044"/>
            <a:ext cx="5418328" cy="3101982"/>
          </a:xfrm>
        </p:spPr>
        <p:txBody>
          <a:bodyPr>
            <a:normAutofit lnSpcReduction="10000"/>
          </a:bodyPr>
          <a:lstStyle/>
          <a:p>
            <a:r>
              <a:rPr lang="en-US" dirty="0" smtClean="0"/>
              <a:t>James argues that ‘agreement’ with reality should be understood as </a:t>
            </a:r>
            <a:r>
              <a:rPr lang="en-US" i="1" dirty="0" smtClean="0"/>
              <a:t>dealing</a:t>
            </a:r>
            <a:r>
              <a:rPr lang="en-US" dirty="0" smtClean="0"/>
              <a:t> with it successfully—not copying it.</a:t>
            </a:r>
          </a:p>
          <a:p>
            <a:pPr lvl="1"/>
            <a:r>
              <a:rPr lang="en-US" dirty="0" smtClean="0"/>
              <a:t>“To copy a reality is, indeed, one very important way of agreeing with it, but it is far from being essential. The essential thing is the process of being guided. Any idea that helps us to </a:t>
            </a:r>
            <a:r>
              <a:rPr lang="en-US" i="1" dirty="0" smtClean="0"/>
              <a:t>deal </a:t>
            </a:r>
            <a:r>
              <a:rPr lang="en-US" dirty="0" smtClean="0"/>
              <a:t>whether practically or intellectually, with either the reality or the belongings, that doesn’t entangle our progress in frustrations, that </a:t>
            </a:r>
            <a:r>
              <a:rPr lang="en-US" i="1" dirty="0" smtClean="0"/>
              <a:t>fits</a:t>
            </a:r>
            <a:r>
              <a:rPr lang="en-US" dirty="0" smtClean="0"/>
              <a:t>, in fact, and adapts our life to the reality’s whole setting, will agree sufficiently to meet the requirement. It will hold true of that reality.” (</a:t>
            </a:r>
            <a:r>
              <a:rPr lang="en-US" i="1" dirty="0" smtClean="0"/>
              <a:t>Pragmatism</a:t>
            </a:r>
            <a:r>
              <a:rPr lang="en-US" dirty="0" smtClean="0"/>
              <a:t>, pp. 93-4)</a:t>
            </a:r>
            <a:endParaRPr lang="en-US" dirty="0"/>
          </a:p>
        </p:txBody>
      </p:sp>
      <p:pic>
        <p:nvPicPr>
          <p:cNvPr id="7" name="Content Placeholder 6" descr="File:13-alimenti,carni suine,Taccuino Sanitatis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45178" y="2810577"/>
            <a:ext cx="2515686" cy="2756916"/>
          </a:xfrm>
        </p:spPr>
      </p:pic>
    </p:spTree>
    <p:extLst>
      <p:ext uri="{BB962C8B-B14F-4D97-AF65-F5344CB8AC3E}">
        <p14:creationId xmlns:p14="http://schemas.microsoft.com/office/powerpoint/2010/main" val="1958274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Pragmatic view of truth 1:</a:t>
            </a:r>
            <a:br>
              <a:rPr lang="en-US" altLang="zh-CN" dirty="0" smtClean="0"/>
            </a:br>
            <a:r>
              <a:rPr lang="en-US" altLang="zh-CN" dirty="0" smtClean="0"/>
              <a:t>marrying-function</a:t>
            </a:r>
            <a:endParaRPr lang="zh-CN" altLang="en-US" dirty="0"/>
          </a:p>
        </p:txBody>
      </p:sp>
      <p:sp>
        <p:nvSpPr>
          <p:cNvPr id="3" name="Content Placeholder 2"/>
          <p:cNvSpPr>
            <a:spLocks noGrp="1"/>
          </p:cNvSpPr>
          <p:nvPr>
            <p:ph sz="half" idx="1"/>
          </p:nvPr>
        </p:nvSpPr>
        <p:spPr>
          <a:xfrm>
            <a:off x="1666240" y="2638044"/>
            <a:ext cx="6126480" cy="3101982"/>
          </a:xfrm>
        </p:spPr>
        <p:txBody>
          <a:bodyPr>
            <a:normAutofit/>
          </a:bodyPr>
          <a:lstStyle/>
          <a:p>
            <a:r>
              <a:rPr lang="en-US" altLang="zh-CN" dirty="0" smtClean="0"/>
              <a:t>Double Function of th</a:t>
            </a:r>
            <a:r>
              <a:rPr lang="en-US" altLang="zh-CN" dirty="0" smtClean="0"/>
              <a:t>e Pragmatic view of Truth:  (a) account for new experiences and (b) preserve old stock of truths:</a:t>
            </a:r>
            <a:endParaRPr lang="en-US" altLang="zh-CN" dirty="0" smtClean="0"/>
          </a:p>
          <a:p>
            <a:pPr lvl="1"/>
            <a:r>
              <a:rPr lang="en-US" altLang="zh-CN" dirty="0" smtClean="0"/>
              <a:t>“A new opinion counts as ‘true’ just in proportion as it gratifies the individual’s desire to assimilate the novel in his experience to his beliefs in stock. It must both lean on old truth and grasp new fact…That new idea is truest which performs most felicitously its function of satisfying our double urgency.” (</a:t>
            </a:r>
            <a:r>
              <a:rPr lang="en-US" altLang="zh-CN" i="1" dirty="0" smtClean="0"/>
              <a:t>Pragmatism</a:t>
            </a:r>
            <a:r>
              <a:rPr lang="en-US" altLang="zh-CN" dirty="0" smtClean="0"/>
              <a:t>, pp. 32-3)</a:t>
            </a:r>
            <a:endParaRPr lang="zh-CN" altLang="en-US" dirty="0"/>
          </a:p>
        </p:txBody>
      </p:sp>
      <p:pic>
        <p:nvPicPr>
          <p:cNvPr id="11" name="Picture 10" descr="File:Media Viewer Icon - Link Hover.svg - Wikimedia Comm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917" y="3094744"/>
            <a:ext cx="1640523" cy="2188582"/>
          </a:xfrm>
          <a:prstGeom prst="rect">
            <a:avLst/>
          </a:prstGeom>
        </p:spPr>
      </p:pic>
    </p:spTree>
    <p:extLst>
      <p:ext uri="{BB962C8B-B14F-4D97-AF65-F5344CB8AC3E}">
        <p14:creationId xmlns:p14="http://schemas.microsoft.com/office/powerpoint/2010/main" val="7672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Truth, correction, and convergence</a:t>
            </a:r>
            <a:endParaRPr lang="zh-CN" altLang="en-US" dirty="0"/>
          </a:p>
        </p:txBody>
      </p:sp>
      <p:sp>
        <p:nvSpPr>
          <p:cNvPr id="3" name="Content Placeholder 2"/>
          <p:cNvSpPr>
            <a:spLocks noGrp="1"/>
          </p:cNvSpPr>
          <p:nvPr>
            <p:ph sz="half" idx="1"/>
          </p:nvPr>
        </p:nvSpPr>
        <p:spPr>
          <a:xfrm>
            <a:off x="1581912" y="2638044"/>
            <a:ext cx="6454648" cy="3101982"/>
          </a:xfrm>
        </p:spPr>
        <p:txBody>
          <a:bodyPr>
            <a:normAutofit/>
          </a:bodyPr>
          <a:lstStyle/>
          <a:p>
            <a:r>
              <a:rPr lang="en-US" altLang="zh-CN" dirty="0" smtClean="0"/>
              <a:t>Which beliefs are true needs to be corrected as we encounter new experiences that cannot be dealt with smoothly with existing beliefs.</a:t>
            </a:r>
          </a:p>
          <a:p>
            <a:pPr lvl="1"/>
            <a:r>
              <a:rPr lang="en-US" altLang="zh-CN" dirty="0" smtClean="0"/>
              <a:t>“</a:t>
            </a:r>
            <a:r>
              <a:rPr lang="en-US" altLang="zh-CN" dirty="0" smtClean="0"/>
              <a:t>Experience…has ways of </a:t>
            </a:r>
            <a:r>
              <a:rPr lang="en-US" altLang="zh-CN" i="1" dirty="0" smtClean="0"/>
              <a:t>boiling over</a:t>
            </a:r>
            <a:r>
              <a:rPr lang="en-US" altLang="zh-CN" dirty="0" smtClean="0"/>
              <a:t>, and making us correct our present formulas.” (</a:t>
            </a:r>
            <a:r>
              <a:rPr lang="en-US" altLang="zh-CN" i="1" dirty="0" smtClean="0"/>
              <a:t>Pragmatism</a:t>
            </a:r>
            <a:r>
              <a:rPr lang="en-US" altLang="zh-CN" dirty="0" smtClean="0"/>
              <a:t>, p. 98) </a:t>
            </a:r>
          </a:p>
          <a:p>
            <a:r>
              <a:rPr lang="en-US" altLang="zh-CN" dirty="0" smtClean="0"/>
              <a:t>Truth is seen as an ideal point of convergence when no more experiences contradict our beliefs.</a:t>
            </a:r>
          </a:p>
          <a:p>
            <a:pPr lvl="1"/>
            <a:r>
              <a:rPr lang="en-US" altLang="zh-CN" dirty="0" smtClean="0"/>
              <a:t>“The </a:t>
            </a:r>
            <a:r>
              <a:rPr lang="en-US" altLang="zh-CN" dirty="0" smtClean="0"/>
              <a:t>‘absolutely’ true, meaning what no farther experience will ever alter, is that ideal vanishing-point towards which we imagine that all our temporary truths will some day converge.” (</a:t>
            </a:r>
            <a:r>
              <a:rPr lang="en-US" altLang="zh-CN" i="1" dirty="0" smtClean="0"/>
              <a:t>Pragmatism</a:t>
            </a:r>
            <a:r>
              <a:rPr lang="en-US" altLang="zh-CN" dirty="0" smtClean="0"/>
              <a:t>, p. 98)</a:t>
            </a:r>
            <a:endParaRPr lang="zh-CN" altLang="en-US" dirty="0"/>
          </a:p>
        </p:txBody>
      </p:sp>
      <p:pic>
        <p:nvPicPr>
          <p:cNvPr id="5" name="Content Placeholder 4" descr="Tag Archive for &quot;convergence&quot; - Futurist, Author and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57231" y="4337393"/>
            <a:ext cx="1596369" cy="1544873"/>
          </a:xfrm>
          <a:ln>
            <a:solidFill>
              <a:schemeClr val="tx1"/>
            </a:solidFill>
          </a:ln>
        </p:spPr>
      </p:pic>
      <p:pic>
        <p:nvPicPr>
          <p:cNvPr id="6" name="Picture 5" descr="L Is For Lif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231" y="2458692"/>
            <a:ext cx="1596369" cy="1573421"/>
          </a:xfrm>
          <a:prstGeom prst="rect">
            <a:avLst/>
          </a:prstGeom>
          <a:ln>
            <a:solidFill>
              <a:schemeClr val="tx1"/>
            </a:solidFill>
          </a:ln>
        </p:spPr>
      </p:pic>
    </p:spTree>
    <p:extLst>
      <p:ext uri="{BB962C8B-B14F-4D97-AF65-F5344CB8AC3E}">
        <p14:creationId xmlns:p14="http://schemas.microsoft.com/office/powerpoint/2010/main" val="53803789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1778</TotalTime>
  <Words>2566</Words>
  <Application>Microsoft Office PowerPoint</Application>
  <PresentationFormat>Widescreen</PresentationFormat>
  <Paragraphs>136</Paragraphs>
  <Slides>32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等线</vt:lpstr>
      <vt:lpstr>华文中宋</vt:lpstr>
      <vt:lpstr>Arial</vt:lpstr>
      <vt:lpstr>Gill Sans MT</vt:lpstr>
      <vt:lpstr>Parcel</vt:lpstr>
      <vt:lpstr>Introduction to philosophy Lecture 9</vt:lpstr>
      <vt:lpstr>pragmatism</vt:lpstr>
      <vt:lpstr>Major pragmatists</vt:lpstr>
      <vt:lpstr>Background: theories of truth</vt:lpstr>
      <vt:lpstr>Key ideas of Pragmatism</vt:lpstr>
      <vt:lpstr>Practical interest in true beliefs</vt:lpstr>
      <vt:lpstr>‘Agreement’ with reality</vt:lpstr>
      <vt:lpstr>Pragmatic view of truth 1: marrying-function</vt:lpstr>
      <vt:lpstr>Truth, correction, and convergence</vt:lpstr>
      <vt:lpstr>Richard rorty’s pragmatism</vt:lpstr>
      <vt:lpstr>Richard Rorty’s major works</vt:lpstr>
      <vt:lpstr>Rorty on his childhood</vt:lpstr>
      <vt:lpstr>Critique of the ‘mirror of nature’</vt:lpstr>
      <vt:lpstr>Rejecting the ‘mirror or nature’</vt:lpstr>
      <vt:lpstr>Critique of the correspondence theory of truth</vt:lpstr>
      <vt:lpstr>No meta-language for choosing vocabularies</vt:lpstr>
      <vt:lpstr>Two interpretations of ‘objectivity’</vt:lpstr>
      <vt:lpstr>Normal and abnormal discourse</vt:lpstr>
      <vt:lpstr>Rorty’s Instrumentalist view of Science</vt:lpstr>
      <vt:lpstr>Ethical/political implications of rorty’s pragmatism</vt:lpstr>
      <vt:lpstr>Final vocabularies</vt:lpstr>
      <vt:lpstr>Rorty’s ironism</vt:lpstr>
      <vt:lpstr>Liberal ironism/ post-modern bourgeois liberalism</vt:lpstr>
      <vt:lpstr>Rorty on human solidarity</vt:lpstr>
      <vt:lpstr>Rorty’s public/private distinction</vt:lpstr>
      <vt:lpstr>Rorty’s view of philosophy</vt:lpstr>
      <vt:lpstr>Challenging  Philosophy’s self-image</vt:lpstr>
      <vt:lpstr>Philosophy isn’t a ‘natural kind’</vt:lpstr>
      <vt:lpstr>Two kinds of philosophy</vt:lpstr>
      <vt:lpstr>Philosophy as poetry</vt:lpstr>
      <vt:lpstr>Remembrances of rorty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Lucas Scripter (HSS)</dc:creator>
  <cp:lastModifiedBy>Dr. Lucas Scripter (HSS)</cp:lastModifiedBy>
  <cp:revision>113</cp:revision>
  <dcterms:created xsi:type="dcterms:W3CDTF">2018-01-08T05:13:13Z</dcterms:created>
  <dcterms:modified xsi:type="dcterms:W3CDTF">2018-11-07T07:05:53Z</dcterms:modified>
</cp:coreProperties>
</file>